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notesMasterIdLst>
    <p:notesMasterId r:id="rId26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6" r:id="rId15"/>
    <p:sldId id="275" r:id="rId16"/>
    <p:sldId id="277" r:id="rId17"/>
    <p:sldId id="278" r:id="rId18"/>
    <p:sldId id="279" r:id="rId19"/>
    <p:sldId id="280" r:id="rId20"/>
    <p:sldId id="282" r:id="rId21"/>
    <p:sldId id="281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" initials="d" lastIdx="4" clrIdx="0">
    <p:extLst>
      <p:ext uri="{19B8F6BF-5375-455C-9EA6-DF929625EA0E}">
        <p15:presenceInfo xmlns:p15="http://schemas.microsoft.com/office/powerpoint/2012/main" userId="bcc2ce5326b67f6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700"/>
    <a:srgbClr val="B2A17F"/>
    <a:srgbClr val="ACB3B9"/>
    <a:srgbClr val="949B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4-03T20:25:01.099" idx="4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B332A9-4332-4A64-B900-F09978A3968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9AE91B-AA4C-4E0A-88DB-33591C89D7E7}">
      <dgm:prSet/>
      <dgm:spPr/>
      <dgm:t>
        <a:bodyPr/>
        <a:lstStyle/>
        <a:p>
          <a:r>
            <a:rPr lang="it-IT"/>
            <a:t>A </a:t>
          </a:r>
          <a:r>
            <a:rPr lang="it-IT" b="1"/>
            <a:t>regime</a:t>
          </a:r>
          <a:r>
            <a:rPr lang="it-IT"/>
            <a:t> si richiede:</a:t>
          </a:r>
          <a:endParaRPr lang="en-US"/>
        </a:p>
      </dgm:t>
    </dgm:pt>
    <dgm:pt modelId="{93FAF1BF-EDEA-47EE-A7EB-51635885665A}" type="parTrans" cxnId="{839E3C4E-2AF4-4F86-AD80-48F7CAB5D10F}">
      <dgm:prSet/>
      <dgm:spPr/>
      <dgm:t>
        <a:bodyPr/>
        <a:lstStyle/>
        <a:p>
          <a:endParaRPr lang="en-US"/>
        </a:p>
      </dgm:t>
    </dgm:pt>
    <dgm:pt modelId="{8E663535-D7CD-41A3-81FC-B1987FCFEB17}" type="sibTrans" cxnId="{839E3C4E-2AF4-4F86-AD80-48F7CAB5D10F}">
      <dgm:prSet/>
      <dgm:spPr/>
      <dgm:t>
        <a:bodyPr/>
        <a:lstStyle/>
        <a:p>
          <a:endParaRPr lang="en-US"/>
        </a:p>
      </dgm:t>
    </dgm:pt>
    <dgm:pt modelId="{661493DE-A031-46A4-B288-9125BFAD6EF5}">
      <dgm:prSet/>
      <dgm:spPr/>
      <dgm:t>
        <a:bodyPr/>
        <a:lstStyle/>
        <a:p>
          <a:r>
            <a:rPr lang="it-IT"/>
            <a:t>Errore nullo per inseguimento asintotico a </a:t>
          </a:r>
          <a:r>
            <a:rPr lang="it-IT" b="1"/>
            <a:t>rampa</a:t>
          </a:r>
          <a:r>
            <a:rPr lang="it-IT"/>
            <a:t>;</a:t>
          </a:r>
          <a:endParaRPr lang="en-US"/>
        </a:p>
      </dgm:t>
    </dgm:pt>
    <dgm:pt modelId="{AD4361C3-962E-472F-8063-4C0F8EC09004}" type="parTrans" cxnId="{A4B7FC62-5F19-49CE-8FAC-0BCEF55FEA43}">
      <dgm:prSet/>
      <dgm:spPr/>
      <dgm:t>
        <a:bodyPr/>
        <a:lstStyle/>
        <a:p>
          <a:endParaRPr lang="en-US"/>
        </a:p>
      </dgm:t>
    </dgm:pt>
    <dgm:pt modelId="{46468C1A-8606-4DD3-9F36-119527668ABB}" type="sibTrans" cxnId="{A4B7FC62-5F19-49CE-8FAC-0BCEF55FEA43}">
      <dgm:prSet/>
      <dgm:spPr/>
      <dgm:t>
        <a:bodyPr/>
        <a:lstStyle/>
        <a:p>
          <a:endParaRPr lang="en-US"/>
        </a:p>
      </dgm:t>
    </dgm:pt>
    <dgm:pt modelId="{2B59A8F0-20DF-4E73-BE53-E52CAE7B4437}">
      <dgm:prSet/>
      <dgm:spPr/>
      <dgm:t>
        <a:bodyPr/>
        <a:lstStyle/>
        <a:p>
          <a:r>
            <a:rPr lang="it-IT"/>
            <a:t>Nel </a:t>
          </a:r>
          <a:r>
            <a:rPr lang="it-IT" b="1"/>
            <a:t>transitorio</a:t>
          </a:r>
          <a:r>
            <a:rPr lang="it-IT"/>
            <a:t> si richiede:</a:t>
          </a:r>
          <a:endParaRPr lang="en-US"/>
        </a:p>
      </dgm:t>
    </dgm:pt>
    <dgm:pt modelId="{F08EEF13-5F0B-41D3-8375-270EBEEEF290}" type="parTrans" cxnId="{6421D083-E6D2-47A3-B9B5-4DD2E2C5882C}">
      <dgm:prSet/>
      <dgm:spPr/>
      <dgm:t>
        <a:bodyPr/>
        <a:lstStyle/>
        <a:p>
          <a:endParaRPr lang="en-US"/>
        </a:p>
      </dgm:t>
    </dgm:pt>
    <dgm:pt modelId="{986A5B11-47C6-45F4-84A7-3A8415988E98}" type="sibTrans" cxnId="{6421D083-E6D2-47A3-B9B5-4DD2E2C5882C}">
      <dgm:prSet/>
      <dgm:spPr/>
      <dgm:t>
        <a:bodyPr/>
        <a:lstStyle/>
        <a:p>
          <a:endParaRPr lang="en-US"/>
        </a:p>
      </dgm:t>
    </dgm:pt>
    <dgm:pt modelId="{45841E2F-CC25-42DD-B6BB-96BD5C85C3CE}">
      <dgm:prSet/>
      <dgm:spPr/>
      <dgm:t>
        <a:bodyPr/>
        <a:lstStyle/>
        <a:p>
          <a:r>
            <a:rPr lang="it-IT" b="1"/>
            <a:t>Settling time:</a:t>
          </a:r>
          <a:endParaRPr lang="en-US"/>
        </a:p>
      </dgm:t>
    </dgm:pt>
    <dgm:pt modelId="{5E3C3152-8FE8-464E-8B67-3EC62D069509}" type="parTrans" cxnId="{60531ABD-5D93-43DE-8F4D-1DACCE684350}">
      <dgm:prSet/>
      <dgm:spPr/>
      <dgm:t>
        <a:bodyPr/>
        <a:lstStyle/>
        <a:p>
          <a:endParaRPr lang="en-US"/>
        </a:p>
      </dgm:t>
    </dgm:pt>
    <dgm:pt modelId="{1B3A6926-3CD3-4A93-AC10-4271A3125282}" type="sibTrans" cxnId="{60531ABD-5D93-43DE-8F4D-1DACCE684350}">
      <dgm:prSet/>
      <dgm:spPr/>
      <dgm:t>
        <a:bodyPr/>
        <a:lstStyle/>
        <a:p>
          <a:endParaRPr lang="en-US"/>
        </a:p>
      </dgm:t>
    </dgm:pt>
    <dgm:pt modelId="{B2769508-A3B1-4961-A74E-6E33512483E6}">
      <dgm:prSet/>
      <dgm:spPr/>
      <dgm:t>
        <a:bodyPr/>
        <a:lstStyle/>
        <a:p>
          <a:r>
            <a:rPr lang="en-US" dirty="0" err="1"/>
            <a:t>Più</a:t>
          </a:r>
          <a:r>
            <a:rPr lang="en-US" dirty="0"/>
            <a:t> piccolo </a:t>
          </a:r>
          <a:r>
            <a:rPr lang="en-US" dirty="0" err="1"/>
            <a:t>possibile</a:t>
          </a:r>
          <a:endParaRPr lang="en-US" dirty="0"/>
        </a:p>
      </dgm:t>
    </dgm:pt>
    <dgm:pt modelId="{ECA5CE5B-11CF-4B8E-A0BD-EC86278F3C37}" type="parTrans" cxnId="{28F0E777-D896-4E88-8216-A5C68354993B}">
      <dgm:prSet/>
      <dgm:spPr/>
      <dgm:t>
        <a:bodyPr/>
        <a:lstStyle/>
        <a:p>
          <a:endParaRPr lang="en-US"/>
        </a:p>
      </dgm:t>
    </dgm:pt>
    <dgm:pt modelId="{5662CEF9-71BB-4198-86C8-820401B11CE4}" type="sibTrans" cxnId="{28F0E777-D896-4E88-8216-A5C68354993B}">
      <dgm:prSet/>
      <dgm:spPr/>
      <dgm:t>
        <a:bodyPr/>
        <a:lstStyle/>
        <a:p>
          <a:endParaRPr lang="en-US"/>
        </a:p>
      </dgm:t>
    </dgm:pt>
    <dgm:pt modelId="{B4131CB5-EDE4-497D-A995-DDC4D6561431}">
      <dgm:prSet/>
      <dgm:spPr/>
      <dgm:t>
        <a:bodyPr/>
        <a:lstStyle/>
        <a:p>
          <a:r>
            <a:rPr lang="it-IT" b="1" dirty="0" err="1"/>
            <a:t>Overshoot</a:t>
          </a:r>
          <a:r>
            <a:rPr lang="it-IT" b="1" dirty="0"/>
            <a:t> </a:t>
          </a:r>
          <a:r>
            <a:rPr lang="it-IT" dirty="0"/>
            <a:t>&lt;15%</a:t>
          </a:r>
          <a:endParaRPr lang="en-US" dirty="0"/>
        </a:p>
      </dgm:t>
    </dgm:pt>
    <dgm:pt modelId="{252A4AF7-FD71-4625-B3C6-EA7AB33B2E16}" type="parTrans" cxnId="{621AE585-F7E0-44F9-A5A8-7728D0400D9C}">
      <dgm:prSet/>
      <dgm:spPr/>
      <dgm:t>
        <a:bodyPr/>
        <a:lstStyle/>
        <a:p>
          <a:endParaRPr lang="en-US"/>
        </a:p>
      </dgm:t>
    </dgm:pt>
    <dgm:pt modelId="{92E96660-192A-4824-9F6B-E1DD63080F7A}" type="sibTrans" cxnId="{621AE585-F7E0-44F9-A5A8-7728D0400D9C}">
      <dgm:prSet/>
      <dgm:spPr/>
      <dgm:t>
        <a:bodyPr/>
        <a:lstStyle/>
        <a:p>
          <a:endParaRPr lang="en-US"/>
        </a:p>
      </dgm:t>
    </dgm:pt>
    <dgm:pt modelId="{DA33475A-C091-4604-AD34-B4AB3DD90F3B}" type="pres">
      <dgm:prSet presAssocID="{16B332A9-4332-4A64-B900-F09978A39680}" presName="linear" presStyleCnt="0">
        <dgm:presLayoutVars>
          <dgm:dir/>
          <dgm:animLvl val="lvl"/>
          <dgm:resizeHandles val="exact"/>
        </dgm:presLayoutVars>
      </dgm:prSet>
      <dgm:spPr/>
    </dgm:pt>
    <dgm:pt modelId="{5865C02E-31C1-48E5-951A-19738AEF55C2}" type="pres">
      <dgm:prSet presAssocID="{F79AE91B-AA4C-4E0A-88DB-33591C89D7E7}" presName="parentLin" presStyleCnt="0"/>
      <dgm:spPr/>
    </dgm:pt>
    <dgm:pt modelId="{B845E2D8-1EFF-424D-910B-C6082CDCD4BD}" type="pres">
      <dgm:prSet presAssocID="{F79AE91B-AA4C-4E0A-88DB-33591C89D7E7}" presName="parentLeftMargin" presStyleLbl="node1" presStyleIdx="0" presStyleCnt="2"/>
      <dgm:spPr/>
    </dgm:pt>
    <dgm:pt modelId="{2696BC04-95CE-49E3-B1C0-12D7A0256461}" type="pres">
      <dgm:prSet presAssocID="{F79AE91B-AA4C-4E0A-88DB-33591C89D7E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E1F4B1F-B0C8-43F1-99FD-33B27F488CEF}" type="pres">
      <dgm:prSet presAssocID="{F79AE91B-AA4C-4E0A-88DB-33591C89D7E7}" presName="negativeSpace" presStyleCnt="0"/>
      <dgm:spPr/>
    </dgm:pt>
    <dgm:pt modelId="{6465D049-560F-4765-BD90-9E151F5E9E93}" type="pres">
      <dgm:prSet presAssocID="{F79AE91B-AA4C-4E0A-88DB-33591C89D7E7}" presName="childText" presStyleLbl="conFgAcc1" presStyleIdx="0" presStyleCnt="2">
        <dgm:presLayoutVars>
          <dgm:bulletEnabled val="1"/>
        </dgm:presLayoutVars>
      </dgm:prSet>
      <dgm:spPr/>
    </dgm:pt>
    <dgm:pt modelId="{65007BA1-73EE-4D9A-9A9F-CC5E729C0577}" type="pres">
      <dgm:prSet presAssocID="{8E663535-D7CD-41A3-81FC-B1987FCFEB17}" presName="spaceBetweenRectangles" presStyleCnt="0"/>
      <dgm:spPr/>
    </dgm:pt>
    <dgm:pt modelId="{674C2ED0-DCAE-4A39-A7BD-342D245E30F7}" type="pres">
      <dgm:prSet presAssocID="{2B59A8F0-20DF-4E73-BE53-E52CAE7B4437}" presName="parentLin" presStyleCnt="0"/>
      <dgm:spPr/>
    </dgm:pt>
    <dgm:pt modelId="{2D98B527-2DAF-4D8B-BAC0-E523E68D0364}" type="pres">
      <dgm:prSet presAssocID="{2B59A8F0-20DF-4E73-BE53-E52CAE7B4437}" presName="parentLeftMargin" presStyleLbl="node1" presStyleIdx="0" presStyleCnt="2"/>
      <dgm:spPr/>
    </dgm:pt>
    <dgm:pt modelId="{859510C5-1D76-4CF9-8FCC-FE7BF009DB92}" type="pres">
      <dgm:prSet presAssocID="{2B59A8F0-20DF-4E73-BE53-E52CAE7B443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0385ACA-F224-467F-B509-636C3FAD1C50}" type="pres">
      <dgm:prSet presAssocID="{2B59A8F0-20DF-4E73-BE53-E52CAE7B4437}" presName="negativeSpace" presStyleCnt="0"/>
      <dgm:spPr/>
    </dgm:pt>
    <dgm:pt modelId="{B7571201-CD67-4977-8035-1575871B8882}" type="pres">
      <dgm:prSet presAssocID="{2B59A8F0-20DF-4E73-BE53-E52CAE7B443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4B7FC62-5F19-49CE-8FAC-0BCEF55FEA43}" srcId="{F79AE91B-AA4C-4E0A-88DB-33591C89D7E7}" destId="{661493DE-A031-46A4-B288-9125BFAD6EF5}" srcOrd="0" destOrd="0" parTransId="{AD4361C3-962E-472F-8063-4C0F8EC09004}" sibTransId="{46468C1A-8606-4DD3-9F36-119527668ABB}"/>
    <dgm:cxn modelId="{839E3C4E-2AF4-4F86-AD80-48F7CAB5D10F}" srcId="{16B332A9-4332-4A64-B900-F09978A39680}" destId="{F79AE91B-AA4C-4E0A-88DB-33591C89D7E7}" srcOrd="0" destOrd="0" parTransId="{93FAF1BF-EDEA-47EE-A7EB-51635885665A}" sibTransId="{8E663535-D7CD-41A3-81FC-B1987FCFEB17}"/>
    <dgm:cxn modelId="{F6D9686F-8419-4A80-A6E4-21C1D210CBD1}" type="presOf" srcId="{F79AE91B-AA4C-4E0A-88DB-33591C89D7E7}" destId="{2696BC04-95CE-49E3-B1C0-12D7A0256461}" srcOrd="1" destOrd="0" presId="urn:microsoft.com/office/officeart/2005/8/layout/list1"/>
    <dgm:cxn modelId="{28F0E777-D896-4E88-8216-A5C68354993B}" srcId="{45841E2F-CC25-42DD-B6BB-96BD5C85C3CE}" destId="{B2769508-A3B1-4961-A74E-6E33512483E6}" srcOrd="0" destOrd="0" parTransId="{ECA5CE5B-11CF-4B8E-A0BD-EC86278F3C37}" sibTransId="{5662CEF9-71BB-4198-86C8-820401B11CE4}"/>
    <dgm:cxn modelId="{09303781-B7BD-42C0-8922-D7DE81B3141D}" type="presOf" srcId="{F79AE91B-AA4C-4E0A-88DB-33591C89D7E7}" destId="{B845E2D8-1EFF-424D-910B-C6082CDCD4BD}" srcOrd="0" destOrd="0" presId="urn:microsoft.com/office/officeart/2005/8/layout/list1"/>
    <dgm:cxn modelId="{6421D083-E6D2-47A3-B9B5-4DD2E2C5882C}" srcId="{16B332A9-4332-4A64-B900-F09978A39680}" destId="{2B59A8F0-20DF-4E73-BE53-E52CAE7B4437}" srcOrd="1" destOrd="0" parTransId="{F08EEF13-5F0B-41D3-8375-270EBEEEF290}" sibTransId="{986A5B11-47C6-45F4-84A7-3A8415988E98}"/>
    <dgm:cxn modelId="{621AE585-F7E0-44F9-A5A8-7728D0400D9C}" srcId="{2B59A8F0-20DF-4E73-BE53-E52CAE7B4437}" destId="{B4131CB5-EDE4-497D-A995-DDC4D6561431}" srcOrd="1" destOrd="0" parTransId="{252A4AF7-FD71-4625-B3C6-EA7AB33B2E16}" sibTransId="{92E96660-192A-4824-9F6B-E1DD63080F7A}"/>
    <dgm:cxn modelId="{9B6B6C8E-5EE9-4092-AFB3-702A38A9D3BD}" type="presOf" srcId="{16B332A9-4332-4A64-B900-F09978A39680}" destId="{DA33475A-C091-4604-AD34-B4AB3DD90F3B}" srcOrd="0" destOrd="0" presId="urn:microsoft.com/office/officeart/2005/8/layout/list1"/>
    <dgm:cxn modelId="{2E8ABB94-5A76-409F-9121-9142336AB9DE}" type="presOf" srcId="{B4131CB5-EDE4-497D-A995-DDC4D6561431}" destId="{B7571201-CD67-4977-8035-1575871B8882}" srcOrd="0" destOrd="2" presId="urn:microsoft.com/office/officeart/2005/8/layout/list1"/>
    <dgm:cxn modelId="{65122EBA-58A0-4CEF-A10E-AE01D113EB7B}" type="presOf" srcId="{2B59A8F0-20DF-4E73-BE53-E52CAE7B4437}" destId="{2D98B527-2DAF-4D8B-BAC0-E523E68D0364}" srcOrd="0" destOrd="0" presId="urn:microsoft.com/office/officeart/2005/8/layout/list1"/>
    <dgm:cxn modelId="{60531ABD-5D93-43DE-8F4D-1DACCE684350}" srcId="{2B59A8F0-20DF-4E73-BE53-E52CAE7B4437}" destId="{45841E2F-CC25-42DD-B6BB-96BD5C85C3CE}" srcOrd="0" destOrd="0" parTransId="{5E3C3152-8FE8-464E-8B67-3EC62D069509}" sibTransId="{1B3A6926-3CD3-4A93-AC10-4271A3125282}"/>
    <dgm:cxn modelId="{196548CC-F508-4684-978D-B06534646051}" type="presOf" srcId="{B2769508-A3B1-4961-A74E-6E33512483E6}" destId="{B7571201-CD67-4977-8035-1575871B8882}" srcOrd="0" destOrd="1" presId="urn:microsoft.com/office/officeart/2005/8/layout/list1"/>
    <dgm:cxn modelId="{BAC01AD2-A273-49D8-A2B4-441D5E96AED7}" type="presOf" srcId="{2B59A8F0-20DF-4E73-BE53-E52CAE7B4437}" destId="{859510C5-1D76-4CF9-8FCC-FE7BF009DB92}" srcOrd="1" destOrd="0" presId="urn:microsoft.com/office/officeart/2005/8/layout/list1"/>
    <dgm:cxn modelId="{7ADAE9DF-8E2F-405C-9C26-5AA56553EC36}" type="presOf" srcId="{661493DE-A031-46A4-B288-9125BFAD6EF5}" destId="{6465D049-560F-4765-BD90-9E151F5E9E93}" srcOrd="0" destOrd="0" presId="urn:microsoft.com/office/officeart/2005/8/layout/list1"/>
    <dgm:cxn modelId="{5CA7E3E8-1A14-427C-AFF9-2ABD35D9884D}" type="presOf" srcId="{45841E2F-CC25-42DD-B6BB-96BD5C85C3CE}" destId="{B7571201-CD67-4977-8035-1575871B8882}" srcOrd="0" destOrd="0" presId="urn:microsoft.com/office/officeart/2005/8/layout/list1"/>
    <dgm:cxn modelId="{A8E33545-4552-4BEA-A69A-36A315BE44F9}" type="presParOf" srcId="{DA33475A-C091-4604-AD34-B4AB3DD90F3B}" destId="{5865C02E-31C1-48E5-951A-19738AEF55C2}" srcOrd="0" destOrd="0" presId="urn:microsoft.com/office/officeart/2005/8/layout/list1"/>
    <dgm:cxn modelId="{1C085C43-5E86-4D0D-849C-23B9D901F4F6}" type="presParOf" srcId="{5865C02E-31C1-48E5-951A-19738AEF55C2}" destId="{B845E2D8-1EFF-424D-910B-C6082CDCD4BD}" srcOrd="0" destOrd="0" presId="urn:microsoft.com/office/officeart/2005/8/layout/list1"/>
    <dgm:cxn modelId="{C6FC76E6-4D7B-466D-88E2-A3A5F5A43EBA}" type="presParOf" srcId="{5865C02E-31C1-48E5-951A-19738AEF55C2}" destId="{2696BC04-95CE-49E3-B1C0-12D7A0256461}" srcOrd="1" destOrd="0" presId="urn:microsoft.com/office/officeart/2005/8/layout/list1"/>
    <dgm:cxn modelId="{951043D7-C8F4-4AE9-9472-4D38F12E135B}" type="presParOf" srcId="{DA33475A-C091-4604-AD34-B4AB3DD90F3B}" destId="{6E1F4B1F-B0C8-43F1-99FD-33B27F488CEF}" srcOrd="1" destOrd="0" presId="urn:microsoft.com/office/officeart/2005/8/layout/list1"/>
    <dgm:cxn modelId="{2D30C929-36CE-4AB3-87CA-142551322442}" type="presParOf" srcId="{DA33475A-C091-4604-AD34-B4AB3DD90F3B}" destId="{6465D049-560F-4765-BD90-9E151F5E9E93}" srcOrd="2" destOrd="0" presId="urn:microsoft.com/office/officeart/2005/8/layout/list1"/>
    <dgm:cxn modelId="{2650E66B-6B9A-45BC-BBD6-9673C3397835}" type="presParOf" srcId="{DA33475A-C091-4604-AD34-B4AB3DD90F3B}" destId="{65007BA1-73EE-4D9A-9A9F-CC5E729C0577}" srcOrd="3" destOrd="0" presId="urn:microsoft.com/office/officeart/2005/8/layout/list1"/>
    <dgm:cxn modelId="{49408E21-87DF-46F0-AF5B-BC809FF3FD15}" type="presParOf" srcId="{DA33475A-C091-4604-AD34-B4AB3DD90F3B}" destId="{674C2ED0-DCAE-4A39-A7BD-342D245E30F7}" srcOrd="4" destOrd="0" presId="urn:microsoft.com/office/officeart/2005/8/layout/list1"/>
    <dgm:cxn modelId="{BB74C5D2-19F5-46CA-8F97-C0413A5B6B7B}" type="presParOf" srcId="{674C2ED0-DCAE-4A39-A7BD-342D245E30F7}" destId="{2D98B527-2DAF-4D8B-BAC0-E523E68D0364}" srcOrd="0" destOrd="0" presId="urn:microsoft.com/office/officeart/2005/8/layout/list1"/>
    <dgm:cxn modelId="{8ACF8514-957A-423E-A1F1-B8F16D7F7FF9}" type="presParOf" srcId="{674C2ED0-DCAE-4A39-A7BD-342D245E30F7}" destId="{859510C5-1D76-4CF9-8FCC-FE7BF009DB92}" srcOrd="1" destOrd="0" presId="urn:microsoft.com/office/officeart/2005/8/layout/list1"/>
    <dgm:cxn modelId="{33437C42-5FD3-4751-927A-CDE5F0B08EA4}" type="presParOf" srcId="{DA33475A-C091-4604-AD34-B4AB3DD90F3B}" destId="{60385ACA-F224-467F-B509-636C3FAD1C50}" srcOrd="5" destOrd="0" presId="urn:microsoft.com/office/officeart/2005/8/layout/list1"/>
    <dgm:cxn modelId="{9616592B-4CB1-452C-872F-4B59C733131B}" type="presParOf" srcId="{DA33475A-C091-4604-AD34-B4AB3DD90F3B}" destId="{B7571201-CD67-4977-8035-1575871B888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D049-560F-4765-BD90-9E151F5E9E93}">
      <dsp:nvSpPr>
        <dsp:cNvPr id="0" name=""/>
        <dsp:cNvSpPr/>
      </dsp:nvSpPr>
      <dsp:spPr>
        <a:xfrm>
          <a:off x="0" y="301117"/>
          <a:ext cx="6272784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838" tIns="374904" rIns="48683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/>
            <a:t>Errore nullo per inseguimento asintotico a </a:t>
          </a:r>
          <a:r>
            <a:rPr lang="it-IT" sz="1800" b="1" kern="1200"/>
            <a:t>rampa</a:t>
          </a:r>
          <a:r>
            <a:rPr lang="it-IT" sz="1800" kern="1200"/>
            <a:t>;</a:t>
          </a:r>
          <a:endParaRPr lang="en-US" sz="1800" kern="1200"/>
        </a:p>
      </dsp:txBody>
      <dsp:txXfrm>
        <a:off x="0" y="301117"/>
        <a:ext cx="6272784" cy="765450"/>
      </dsp:txXfrm>
    </dsp:sp>
    <dsp:sp modelId="{2696BC04-95CE-49E3-B1C0-12D7A0256461}">
      <dsp:nvSpPr>
        <dsp:cNvPr id="0" name=""/>
        <dsp:cNvSpPr/>
      </dsp:nvSpPr>
      <dsp:spPr>
        <a:xfrm>
          <a:off x="313639" y="35437"/>
          <a:ext cx="439094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967" tIns="0" rIns="16596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A </a:t>
          </a:r>
          <a:r>
            <a:rPr lang="it-IT" sz="1800" b="1" kern="1200"/>
            <a:t>regime</a:t>
          </a:r>
          <a:r>
            <a:rPr lang="it-IT" sz="1800" kern="1200"/>
            <a:t> si richiede:</a:t>
          </a:r>
          <a:endParaRPr lang="en-US" sz="1800" kern="1200"/>
        </a:p>
      </dsp:txBody>
      <dsp:txXfrm>
        <a:off x="339578" y="61376"/>
        <a:ext cx="4339070" cy="479482"/>
      </dsp:txXfrm>
    </dsp:sp>
    <dsp:sp modelId="{B7571201-CD67-4977-8035-1575871B8882}">
      <dsp:nvSpPr>
        <dsp:cNvPr id="0" name=""/>
        <dsp:cNvSpPr/>
      </dsp:nvSpPr>
      <dsp:spPr>
        <a:xfrm>
          <a:off x="0" y="1429448"/>
          <a:ext cx="6272784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838" tIns="374904" rIns="48683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/>
            <a:t>Settling time:</a:t>
          </a:r>
          <a:endParaRPr lang="en-US" sz="1800" kern="120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Più</a:t>
          </a:r>
          <a:r>
            <a:rPr lang="en-US" sz="1800" kern="1200" dirty="0"/>
            <a:t> piccolo </a:t>
          </a:r>
          <a:r>
            <a:rPr lang="en-US" sz="1800" kern="1200" dirty="0" err="1"/>
            <a:t>possibile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 err="1"/>
            <a:t>Overshoot</a:t>
          </a:r>
          <a:r>
            <a:rPr lang="it-IT" sz="1800" b="1" kern="1200" dirty="0"/>
            <a:t> </a:t>
          </a:r>
          <a:r>
            <a:rPr lang="it-IT" sz="1800" kern="1200" dirty="0"/>
            <a:t>&lt;15%</a:t>
          </a:r>
          <a:endParaRPr lang="en-US" sz="1800" kern="1200" dirty="0"/>
        </a:p>
      </dsp:txBody>
      <dsp:txXfrm>
        <a:off x="0" y="1429448"/>
        <a:ext cx="6272784" cy="1360800"/>
      </dsp:txXfrm>
    </dsp:sp>
    <dsp:sp modelId="{859510C5-1D76-4CF9-8FCC-FE7BF009DB92}">
      <dsp:nvSpPr>
        <dsp:cNvPr id="0" name=""/>
        <dsp:cNvSpPr/>
      </dsp:nvSpPr>
      <dsp:spPr>
        <a:xfrm>
          <a:off x="313639" y="1163768"/>
          <a:ext cx="439094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967" tIns="0" rIns="16596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Nel </a:t>
          </a:r>
          <a:r>
            <a:rPr lang="it-IT" sz="1800" b="1" kern="1200"/>
            <a:t>transitorio</a:t>
          </a:r>
          <a:r>
            <a:rPr lang="it-IT" sz="1800" kern="1200"/>
            <a:t> si richiede:</a:t>
          </a:r>
          <a:endParaRPr lang="en-US" sz="1800" kern="1200"/>
        </a:p>
      </dsp:txBody>
      <dsp:txXfrm>
        <a:off x="339578" y="1189707"/>
        <a:ext cx="4339070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05.23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1 111,'78'1,"88"-3,-92-11,-55 9,0 0,21-1,86-11,-88 10,-6 3,-1 1,33 2,-40 2,0-2,0-1,0-1,40-8,-21 1,0 3,0 1,1 3,81 5,-26-1,-66-3,60-12,-59 7,59-2,1129 9,-1193 0,-1 2,31 6,36 5,-86-14,1 2,-1-1,1 1,-1 1,1 0,-1 0,0 1,-1 0,1 0,-1 1,15 11,-14-11,1 1,0-2,0 1,0-1,0-1,1 0,-1 0,1-1,18 1,11-1,52-4,-27-1,713 3,-745-1,60-12,-57 7,46-2,74-6,25 0,365 15,-525 1,0 0,36 8,-35-5,1-1,26 1,497-3,-263-4,-275 2,0 0,1 1,15 3,-6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08.6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0 141,'20'-1,"1"-1,-1-1,21-7,9 0,58-6,145-1,114 18,-141 1,1000-2,-1183-2,1-3,69-15,-62 10,64-6,4 13,-65 3,82-10,-11-3,247 8,-201 7,2589-2,-2754 0,1 0,-1 0,1 0,-1 1,1 0,-1 1,0-1,0 1,1 0,-1 1,-1 0,8 4,0 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13.5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1,'3645'0,"-3622"0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17.8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0,'4642'0,"-4626"1,1 1,-1 1,23 6,-20-5,39 5,258-6,-164-5,-128 2</inkml:trace>
</inkml:ink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4948C-9DE0-434C-BECD-A19FAFD85EE6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557E3-4004-4AF8-B716-95920D121BD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4439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6C197-2EFD-4956-A413-A40BD2DE3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17AC4-0C78-4F1B-918F-CC499A5EB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7EB15-9D73-4CA6-8AD0-8B0A4113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B1FB-C0A1-4269-8CF2-37FE3063E9A9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1EE08-6B0A-4332-8AE4-BD36512E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13D7B-E822-4440-8748-8F6FAFF5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565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B56FC-9DA8-486A-9CDB-6EBDDF4B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2EE81-002B-4EC2-970A-579C31101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0E421-E9B6-4486-A865-68C4A2C5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FD32F-CAAF-4930-AA51-657F604F88DB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9446E-B122-4258-8AE6-7BCFAD76A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EB66C-483B-471E-8E85-FE2549446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2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E73706-ECA8-44C6-95E5-B449E841C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8EF04-C62D-4984-9987-93438AA69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3FC9A-6E4C-4576-BBA9-B0A2D8C4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70C28-0A9E-463D-AD0B-79252F07B5B1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9859D-5CA4-4354-B359-E4357A7BA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37536-5A6B-4056-B295-9B773132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9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A0C73-EF6F-4BC2-B634-6D4260368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9EB14-3EAC-407E-9AE8-277E304F6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C8660-2CD3-41E8-BF79-2FBADA7B6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314-0F1C-4A3B-AA79-E337CD4BD4B7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F7F22-A75C-419D-8045-6E4C8EC67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AF032-4D15-4A64-BA91-D4659A79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614B-30E0-4AA6-9876-CA5A85651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FBB82-89E4-4031-8A8F-65591ED0A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CEC39-DAF2-44C9-AE29-1B99D45C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69349-41F5-4E72-ABEA-D56182B1FF37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6C4EC-53FC-4F2C-BE02-85C2915C6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4BCF6-1440-4DCA-B189-98DC384D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03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F0C4-801E-42CD-9C1E-7F92905F4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47386-A0FA-4CE0-AB8E-BAB4028568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21F97-AFC2-4DE7-8965-85A5FA8CE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F545D-F9F2-4511-B4F8-FF516EBDE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1D9EB-F567-4E42-B339-2A9775FB0453}" type="datetime1">
              <a:rPr lang="en-US" smtClean="0"/>
              <a:t>5/31/2024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519DC-A75F-418D-97DE-C6F7C6C98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5FD18-1FCA-4BAB-BB8A-D58799CD9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49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F7F6B-EFAD-4BEE-A2E4-F149EFB62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223E5-63F5-409A-9112-E7736C0FA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A6A75-3940-4C77-A49C-09F649CB2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3E9F51-99F0-4290-888F-8912922080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E05F4E-3240-4A03-BAC6-9AEE68EBB7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572C0B-A951-4534-9077-EC1481CA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84D57-4E39-42BC-BDC9-6DB95126E556}" type="datetime1">
              <a:rPr lang="en-US" smtClean="0"/>
              <a:t>5/31/2024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C60273-07DC-4F97-9687-797332F5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9D9431-D8BF-4D45-9082-33DD632C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3C1DA-1F79-4682-B20A-68E7D15C2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04938-16B0-429F-A9B8-DA2A16F1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4C8DE-1B6E-4AA8-93EE-95D58E78BF85}" type="datetime1">
              <a:rPr lang="en-US" smtClean="0"/>
              <a:t>5/31/2024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07ADD-A203-49BB-A12B-2EF1DE351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3599C2-601C-439F-A20B-7F445528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9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38C569-68F8-44A9-9BEA-90986F0A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86489-D85D-4183-AF65-F7812CA2CFFE}" type="datetime1">
              <a:rPr lang="en-US" smtClean="0"/>
              <a:t>5/31/2024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CF37A-C7E3-4A52-8039-02AC9AA6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D83F9-F122-4C77-90ED-44A0CFDAF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86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504B-4DFD-4E97-8F25-1EF028F1A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93D0B-1055-4E02-B513-F33075158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41399-F6FF-4C2E-934B-C8EC2F012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FFCC8-A8B7-41C3-BC80-78E1990C8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A928-3864-4424-8523-AABAD9FC1A3A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D7340-336E-411B-B25F-5C6B69903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DC539-8798-4D4E-8E5D-63BF4DBBE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64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BC915-81DD-4268-A325-4406657B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4E6B3B-D5C4-4D9B-BC30-516F9EEA5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848F6-CBAE-43AB-A906-B13378E34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3988D-15AB-48FE-9534-F3C977F32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2C56E-F99D-4844-A410-D3DDCB98B9CB}" type="datetime1">
              <a:rPr lang="en-US" smtClean="0"/>
              <a:t>5/31/2024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9B797-8E87-44E5-A8BA-D6AC9A3EB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0D545-2D8E-4668-BA73-82DCD83FB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23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7BAC1-2F73-4411-8D96-968C6F56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36E65-3576-46A4-9A90-97B47279C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65DC1-F7E6-40BC-B94C-7FC09B74B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38BFA-CD94-4D33-899E-A4055A9AF6F0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F4F84-02CD-4FD0-BCD6-F7F2BD8DE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6CB5B-72F2-4E09-A0DC-82E090BCB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9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slide" Target="slide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5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1.png"/><Relationship Id="rId5" Type="http://schemas.openxmlformats.org/officeDocument/2006/relationships/image" Target="../media/image180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" Target="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5AA3CF-0424-49AD-A84F-8BDA120433A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273923" y="556259"/>
            <a:ext cx="3282950" cy="43338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PROGETTO CONTROLLORE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8BB7E0-8321-4A4B-B1B7-7841C29490BF}"/>
              </a:ext>
            </a:extLst>
          </p:cNvPr>
          <p:cNvSpPr txBox="1"/>
          <p:nvPr/>
        </p:nvSpPr>
        <p:spPr>
          <a:xfrm>
            <a:off x="4564488" y="1278626"/>
            <a:ext cx="3054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CONTROLLI AUTOMATICI</a:t>
            </a:r>
          </a:p>
          <a:p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2023/2024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194E9-3678-44E4-84AD-449F055913E5}"/>
              </a:ext>
            </a:extLst>
          </p:cNvPr>
          <p:cNvSpPr txBox="1"/>
          <p:nvPr/>
        </p:nvSpPr>
        <p:spPr>
          <a:xfrm>
            <a:off x="5103315" y="2168822"/>
            <a:ext cx="1322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Mari Davide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A5BB4FF-21EC-4DA1-B7D4-5E515B23A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4756753-754F-47F6-9462-A99A789CB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9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00E1F19-EAAE-4D57-8C56-458232A93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9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A2F1941-4CA5-4D7D-B0DA-9C5B66C00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C10E7F78-ED72-477D-82FF-24EE246B6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6BF294-4BBA-4D95-982A-DC58138F4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496" y="3269272"/>
            <a:ext cx="3891793" cy="30610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D0935A-9067-4A8C-A21E-62165CEE249B}"/>
              </a:ext>
            </a:extLst>
          </p:cNvPr>
          <p:cNvSpPr txBox="1"/>
          <p:nvPr/>
        </p:nvSpPr>
        <p:spPr>
          <a:xfrm>
            <a:off x="4778690" y="2542833"/>
            <a:ext cx="2273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Silvestri Alessandro</a:t>
            </a:r>
          </a:p>
        </p:txBody>
      </p:sp>
    </p:spTree>
    <p:extLst>
      <p:ext uri="{BB962C8B-B14F-4D97-AF65-F5344CB8AC3E}">
        <p14:creationId xmlns:p14="http://schemas.microsoft.com/office/powerpoint/2010/main" val="5092682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2EB39-181E-82D6-2659-C4CF03AE6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392DCE-D6CD-7E77-CAF8-F4B64DF0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(2/5)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16A6DD-DC1F-7305-FF0B-DFB67CA85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10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26FCB1D-9B3F-D215-F372-A0DC33B937DB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10811F8-8ED0-F31C-9BFA-8AD3AE079257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3" name="Immagine 2">
            <a:hlinkClick r:id="rId2" action="ppaction://hlinksldjump"/>
            <a:extLst>
              <a:ext uri="{FF2B5EF4-FFF2-40B4-BE49-F238E27FC236}">
                <a16:creationId xmlns:a16="http://schemas.microsoft.com/office/drawing/2014/main" id="{4E6C99F2-55D2-1059-43DD-4BF8EC15A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40" y="3613351"/>
            <a:ext cx="4603259" cy="2553259"/>
          </a:xfrm>
          <a:prstGeom prst="rect">
            <a:avLst/>
          </a:prstGeom>
        </p:spPr>
      </p:pic>
      <p:pic>
        <p:nvPicPr>
          <p:cNvPr id="11" name="Immagine 10">
            <a:hlinkClick r:id="rId4" action="ppaction://hlinksldjump"/>
            <a:extLst>
              <a:ext uri="{FF2B5EF4-FFF2-40B4-BE49-F238E27FC236}">
                <a16:creationId xmlns:a16="http://schemas.microsoft.com/office/drawing/2014/main" id="{204E278C-D887-DF3D-6ADF-2B9965CBC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6054" y="3595296"/>
            <a:ext cx="4702501" cy="258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01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EDC915A-28FE-C3A5-6EA2-60068CD6E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921442-5CDF-B135-F697-CDFB5E45E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(2/3)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B828C1-501F-4251-31C3-768076D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11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F4E1410-EAEB-4AFE-DE14-9C74EB42FCF1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C54B639-4E1D-69A7-84B6-1FA9B3EDA148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86DC87D-AAD6-751B-E572-CE1AF7683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54" y="3595296"/>
            <a:ext cx="4702501" cy="258936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A2622A8-70A7-C436-2B5F-FAD5D791E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10" y="144622"/>
            <a:ext cx="11857379" cy="6576853"/>
          </a:xfrm>
          <a:prstGeom prst="rect">
            <a:avLst/>
          </a:prstGeom>
        </p:spPr>
      </p:pic>
      <p:sp>
        <p:nvSpPr>
          <p:cNvPr id="5" name="Freccia a sinistra 4">
            <a:hlinkClick r:id="rId4" action="ppaction://hlinksldjump"/>
            <a:extLst>
              <a:ext uri="{FF2B5EF4-FFF2-40B4-BE49-F238E27FC236}">
                <a16:creationId xmlns:a16="http://schemas.microsoft.com/office/drawing/2014/main" id="{B3215CDA-0582-591E-1E98-A311AF1BDAEB}"/>
              </a:ext>
            </a:extLst>
          </p:cNvPr>
          <p:cNvSpPr/>
          <p:nvPr/>
        </p:nvSpPr>
        <p:spPr>
          <a:xfrm>
            <a:off x="42033" y="852173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1603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3510E1E-05B3-5A79-CCFD-7EFE25A52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4E12D-B57F-0389-A189-D86C95DA7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(2/3)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3836750-63C2-8096-46F1-1234F535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12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8DA20B-0F86-961C-4EB1-8B153F2F9012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9DB0BCF-B4A5-EA3E-2357-B85036966A5C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91A2710-40C7-656E-B782-AE9F43E1C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40" y="3613351"/>
            <a:ext cx="4603259" cy="255325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00165B4-0B14-3AE4-699C-D24223419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93" y="268549"/>
            <a:ext cx="11719034" cy="6452926"/>
          </a:xfrm>
          <a:prstGeom prst="rect">
            <a:avLst/>
          </a:prstGeom>
        </p:spPr>
      </p:pic>
      <p:sp>
        <p:nvSpPr>
          <p:cNvPr id="5" name="Freccia a sinistra 4">
            <a:hlinkClick r:id="rId4" action="ppaction://hlinksldjump"/>
            <a:extLst>
              <a:ext uri="{FF2B5EF4-FFF2-40B4-BE49-F238E27FC236}">
                <a16:creationId xmlns:a16="http://schemas.microsoft.com/office/drawing/2014/main" id="{3DB86649-C43D-016D-CE39-EDDEE101199B}"/>
              </a:ext>
            </a:extLst>
          </p:cNvPr>
          <p:cNvSpPr/>
          <p:nvPr/>
        </p:nvSpPr>
        <p:spPr>
          <a:xfrm>
            <a:off x="414691" y="192122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3389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A61E96-A106-D936-2BBD-EA1602C7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(3/5)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22C136-1E7A-FB56-52D5-5414A954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13</a:t>
            </a:fld>
            <a:endParaRPr lang="en-US"/>
          </a:p>
        </p:txBody>
      </p:sp>
      <p:pic>
        <p:nvPicPr>
          <p:cNvPr id="5" name="Immagine 4">
            <a:hlinkClick r:id="rId2" action="ppaction://hlinksldjump"/>
            <a:extLst>
              <a:ext uri="{FF2B5EF4-FFF2-40B4-BE49-F238E27FC236}">
                <a16:creationId xmlns:a16="http://schemas.microsoft.com/office/drawing/2014/main" id="{AD0727A0-C278-F7D2-66AE-EFDC2C68F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81" y="2500008"/>
            <a:ext cx="5893052" cy="317860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BAA140-E908-975A-05D1-A9D0E13C6D68}"/>
              </a:ext>
            </a:extLst>
          </p:cNvPr>
          <p:cNvSpPr txBox="1"/>
          <p:nvPr/>
        </p:nvSpPr>
        <p:spPr>
          <a:xfrm>
            <a:off x="6971360" y="3001277"/>
            <a:ext cx="43123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La figura 9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finale considerando come controllore C=K*(s+0.001)*(1000*s+50)/s^2 . </a:t>
            </a:r>
          </a:p>
          <a:p>
            <a:r>
              <a:rPr lang="it-IT" sz="1800" dirty="0"/>
              <a:t>     Con K pari a 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controllore il Ta del sistema è pari a 0.0559 secondi.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8ECD0D-D844-F317-2E13-E31103137BB4}"/>
              </a:ext>
            </a:extLst>
          </p:cNvPr>
          <p:cNvSpPr txBox="1"/>
          <p:nvPr/>
        </p:nvSpPr>
        <p:spPr>
          <a:xfrm>
            <a:off x="699181" y="5923359"/>
            <a:ext cx="61490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Fig. 9   Step di </a:t>
            </a:r>
            <a:r>
              <a:rPr lang="it-IT" sz="1600" dirty="0" err="1"/>
              <a:t>Wyr</a:t>
            </a:r>
            <a:r>
              <a:rPr lang="it-IT" sz="1600" dirty="0"/>
              <a:t>(s) con C = 70*(s+0.001)*(1000*s+50)/s^2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0498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0F89422-04FD-BD56-FF11-9325CE7D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7B2295-B495-043E-3F61-295EA422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(3/4)</a:t>
            </a:r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3F989D71-2B68-E14B-523E-50FAE4B80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807E7E7-47F5-1066-503B-7F0A91AB4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14</a:t>
            </a:fld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1CA34C4-A968-04BC-D593-F3F005F01163}"/>
              </a:ext>
            </a:extLst>
          </p:cNvPr>
          <p:cNvSpPr txBox="1"/>
          <p:nvPr/>
        </p:nvSpPr>
        <p:spPr>
          <a:xfrm>
            <a:off x="6971360" y="3001277"/>
            <a:ext cx="43123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La figura 9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finale considerando come controllore C=K*(s+0.001)*(1000*s+50)/s^2 . </a:t>
            </a:r>
          </a:p>
          <a:p>
            <a:r>
              <a:rPr lang="it-IT" sz="1800" dirty="0"/>
              <a:t>     Con K pari a 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controllore il Ta del sistema è pari a 0.0559 secondi.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47458EB-6B41-B29B-948A-14CDE659AD9C}"/>
              </a:ext>
            </a:extLst>
          </p:cNvPr>
          <p:cNvSpPr txBox="1"/>
          <p:nvPr/>
        </p:nvSpPr>
        <p:spPr>
          <a:xfrm>
            <a:off x="699181" y="5923359"/>
            <a:ext cx="61490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Fig. 9   Step di </a:t>
            </a:r>
            <a:r>
              <a:rPr lang="it-IT" sz="1600" dirty="0" err="1"/>
              <a:t>Wyr</a:t>
            </a:r>
            <a:r>
              <a:rPr lang="it-IT" sz="1600" dirty="0"/>
              <a:t>(s) con C = 70*(s+0.001)*(1000*s+50)/s^2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95341AA-252F-8745-DA1C-A3C0659FC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76" y="300018"/>
            <a:ext cx="11869847" cy="6402387"/>
          </a:xfrm>
          <a:prstGeom prst="rect">
            <a:avLst/>
          </a:prstGeom>
        </p:spPr>
      </p:pic>
      <p:sp>
        <p:nvSpPr>
          <p:cNvPr id="10" name="Freccia a sinistra 9">
            <a:hlinkClick r:id="rId3" action="ppaction://hlinksldjump"/>
            <a:extLst>
              <a:ext uri="{FF2B5EF4-FFF2-40B4-BE49-F238E27FC236}">
                <a16:creationId xmlns:a16="http://schemas.microsoft.com/office/drawing/2014/main" id="{DDBE8204-77C0-8E58-1DBB-6813467E968B}"/>
              </a:ext>
            </a:extLst>
          </p:cNvPr>
          <p:cNvSpPr/>
          <p:nvPr/>
        </p:nvSpPr>
        <p:spPr>
          <a:xfrm>
            <a:off x="161076" y="155595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251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1323E2-9ECA-AC9B-5137-DAB726F4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(4/5)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491206-9CE5-C944-C675-8554EB3F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15</a:t>
            </a:fld>
            <a:endParaRPr lang="en-US"/>
          </a:p>
        </p:txBody>
      </p:sp>
      <p:pic>
        <p:nvPicPr>
          <p:cNvPr id="8" name="Immagine 7" descr="Immagine che contiene testo, linea, Diagramma, diagramma&#10;&#10;Descrizione generata automaticamente">
            <a:hlinkClick r:id="rId2" action="ppaction://hlinksldjump"/>
            <a:extLst>
              <a:ext uri="{FF2B5EF4-FFF2-40B4-BE49-F238E27FC236}">
                <a16:creationId xmlns:a16="http://schemas.microsoft.com/office/drawing/2014/main" id="{A3A6CF64-011F-0230-6711-FAC0BE31AD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3" r="5798"/>
          <a:stretch/>
        </p:blipFill>
        <p:spPr>
          <a:xfrm>
            <a:off x="768914" y="2665212"/>
            <a:ext cx="5430718" cy="306502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B4B946F-1B73-599B-565E-B94C5AB27EA7}"/>
              </a:ext>
            </a:extLst>
          </p:cNvPr>
          <p:cNvSpPr txBox="1"/>
          <p:nvPr/>
        </p:nvSpPr>
        <p:spPr>
          <a:xfrm>
            <a:off x="6539948" y="3318773"/>
            <a:ext cx="4983761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Aggiungiamo al sistema un </a:t>
            </a:r>
            <a:r>
              <a:rPr lang="it-IT" sz="1800" b="1" dirty="0"/>
              <a:t>Feed </a:t>
            </a:r>
            <a:r>
              <a:rPr lang="it-IT" sz="1800" b="1" dirty="0" err="1"/>
              <a:t>Forward</a:t>
            </a:r>
            <a:r>
              <a:rPr lang="it-IT" sz="1800" b="1" dirty="0"/>
              <a:t> </a:t>
            </a:r>
            <a:r>
              <a:rPr lang="it-IT" sz="1800" dirty="0"/>
              <a:t>pari a: F</a:t>
            </a:r>
            <a:r>
              <a:rPr lang="it-IT" dirty="0"/>
              <a:t>F</a:t>
            </a:r>
            <a:r>
              <a:rPr lang="it-IT" sz="1800" dirty="0"/>
              <a:t>=</a:t>
            </a:r>
            <a:r>
              <a:rPr lang="en-US" sz="1800" dirty="0"/>
              <a:t>1/P*</a:t>
            </a:r>
            <a:r>
              <a:rPr lang="en-US" sz="1800" dirty="0" err="1"/>
              <a:t>tf</a:t>
            </a:r>
            <a:r>
              <a:rPr lang="en-US" sz="1800" dirty="0"/>
              <a:t>(1,[tau 1])                          </a:t>
            </a:r>
            <a:r>
              <a:rPr lang="en-US" sz="2000" b="0" i="0" dirty="0">
                <a:effectLst/>
                <a:latin typeface="Menlo"/>
              </a:rPr>
              <a:t>con tau=1/600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filtro  il Ta del sistema è pari a 0.027 secondi.</a:t>
            </a:r>
          </a:p>
          <a:p>
            <a:endParaRPr lang="it-IT" sz="1800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D4CB2D8-B506-2F75-30C6-9AD2210CF513}"/>
              </a:ext>
            </a:extLst>
          </p:cNvPr>
          <p:cNvSpPr txBox="1"/>
          <p:nvPr/>
        </p:nvSpPr>
        <p:spPr>
          <a:xfrm>
            <a:off x="768914" y="5848640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 </a:t>
            </a:r>
            <a:r>
              <a:rPr lang="it-IT" dirty="0"/>
              <a:t>10 </a:t>
            </a:r>
            <a:r>
              <a:rPr lang="it-IT" sz="1800" dirty="0"/>
              <a:t> Step di </a:t>
            </a:r>
            <a:r>
              <a:rPr lang="it-IT" sz="1800" dirty="0" err="1"/>
              <a:t>Wyr</a:t>
            </a:r>
            <a:r>
              <a:rPr lang="it-IT" sz="1800" dirty="0"/>
              <a:t>(s) con </a:t>
            </a:r>
            <a:r>
              <a:rPr lang="it-IT" sz="1800" dirty="0" err="1"/>
              <a:t>FeedForward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884209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29A51FA-C97D-C512-AA96-A41A51A13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BCA2D5-98A8-17A6-A837-33C2F502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(4/4)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C668A47-042E-E910-4BB2-39632D99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16</a:t>
            </a:fld>
            <a:endParaRPr lang="en-US"/>
          </a:p>
        </p:txBody>
      </p:sp>
      <p:pic>
        <p:nvPicPr>
          <p:cNvPr id="6" name="Immagine 5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9D80318-D51E-CD47-9FE5-2B1D34A1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498" y="2704352"/>
            <a:ext cx="2461473" cy="1966130"/>
          </a:xfrm>
          <a:prstGeom prst="rect">
            <a:avLst/>
          </a:prstGeom>
        </p:spPr>
      </p:pic>
      <p:pic>
        <p:nvPicPr>
          <p:cNvPr id="10" name="Immagine 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96DBE0E-E198-C08F-350F-3140AE095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981" y="2727214"/>
            <a:ext cx="2255715" cy="1943268"/>
          </a:xfrm>
          <a:prstGeom prst="rect">
            <a:avLst/>
          </a:prstGeom>
        </p:spPr>
      </p:pic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D15B0436-06C1-61D7-8804-CCC18796A9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3" r="5798"/>
          <a:stretch/>
        </p:blipFill>
        <p:spPr>
          <a:xfrm>
            <a:off x="198782" y="136525"/>
            <a:ext cx="11667451" cy="6584950"/>
          </a:xfrm>
          <a:prstGeom prst="rect">
            <a:avLst/>
          </a:prstGeom>
        </p:spPr>
      </p:pic>
      <p:sp>
        <p:nvSpPr>
          <p:cNvPr id="7" name="Freccia a sinistra 6">
            <a:hlinkClick r:id="rId5" action="ppaction://hlinksldjump"/>
            <a:extLst>
              <a:ext uri="{FF2B5EF4-FFF2-40B4-BE49-F238E27FC236}">
                <a16:creationId xmlns:a16="http://schemas.microsoft.com/office/drawing/2014/main" id="{1E33D3F5-4D5F-865C-AE0B-0D9F2851FB80}"/>
              </a:ext>
            </a:extLst>
          </p:cNvPr>
          <p:cNvSpPr/>
          <p:nvPr/>
        </p:nvSpPr>
        <p:spPr>
          <a:xfrm>
            <a:off x="308898" y="264926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414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9122EC-A220-95B1-0230-CF1811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(5/5)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385EDA8-C3F7-1475-63B2-34BEF7729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17</a:t>
            </a:fld>
            <a:endParaRPr lang="en-US"/>
          </a:p>
        </p:txBody>
      </p:sp>
      <p:pic>
        <p:nvPicPr>
          <p:cNvPr id="5" name="Immagine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0D9C7D5D-79EB-A7AE-6586-6B5495FA6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9" b="-1"/>
          <a:stretch/>
        </p:blipFill>
        <p:spPr>
          <a:xfrm>
            <a:off x="4152453" y="2523411"/>
            <a:ext cx="3662109" cy="2852653"/>
          </a:xfrm>
          <a:prstGeom prst="rect">
            <a:avLst/>
          </a:prstGeom>
        </p:spPr>
      </p:pic>
      <p:pic>
        <p:nvPicPr>
          <p:cNvPr id="6" name="Immagine 5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8F332D8-3C94-5D6A-0B39-EF796D0E1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86" y="2523411"/>
            <a:ext cx="3311314" cy="285265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68655999-2A87-2AF4-71A8-B083559EEC53}"/>
                  </a:ext>
                </a:extLst>
              </p14:cNvPr>
              <p14:cNvContentPartPr/>
              <p14:nvPr/>
            </p14:nvContentPartPr>
            <p14:xfrm>
              <a:off x="1440751" y="3448440"/>
              <a:ext cx="2291400" cy="421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68655999-2A87-2AF4-71A8-B083559EEC5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7111" y="3340800"/>
                <a:ext cx="239904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F5F45CE-835B-92DA-6F0E-4C4737A8FA48}"/>
                  </a:ext>
                </a:extLst>
              </p14:cNvPr>
              <p14:cNvContentPartPr/>
              <p14:nvPr/>
            </p14:nvContentPartPr>
            <p14:xfrm>
              <a:off x="5019151" y="3457800"/>
              <a:ext cx="2353320" cy="511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F5F45CE-835B-92DA-6F0E-4C4737A8FA4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65151" y="3350160"/>
                <a:ext cx="24609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BC966BF9-E5E9-6869-C210-8B4D542F1AB6}"/>
                  </a:ext>
                </a:extLst>
              </p14:cNvPr>
              <p14:cNvContentPartPr/>
              <p14:nvPr/>
            </p14:nvContentPartPr>
            <p14:xfrm>
              <a:off x="1769071" y="4313160"/>
              <a:ext cx="1321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BC966BF9-E5E9-6869-C210-8B4D542F1AB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15431" y="4205520"/>
                <a:ext cx="14288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82FAAE7A-B974-DEF4-48DF-18E44418FBAE}"/>
                  </a:ext>
                </a:extLst>
              </p14:cNvPr>
              <p14:cNvContentPartPr/>
              <p14:nvPr/>
            </p14:nvContentPartPr>
            <p14:xfrm>
              <a:off x="5386711" y="4323240"/>
              <a:ext cx="1907640" cy="115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82FAAE7A-B974-DEF4-48DF-18E44418FBA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32711" y="4215240"/>
                <a:ext cx="2015280" cy="2271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F5268F-DCC4-4E8A-C25B-B7C071A05C66}"/>
              </a:ext>
            </a:extLst>
          </p:cNvPr>
          <p:cNvSpPr txBox="1"/>
          <p:nvPr/>
        </p:nvSpPr>
        <p:spPr>
          <a:xfrm>
            <a:off x="8031843" y="3072574"/>
            <a:ext cx="35852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L’utilizzo di un feed </a:t>
            </a:r>
            <a:r>
              <a:rPr lang="it-IT" sz="1800" dirty="0" err="1"/>
              <a:t>forward</a:t>
            </a:r>
            <a:r>
              <a:rPr lang="it-IT" sz="1800" dirty="0"/>
              <a:t> non migliora necessariamente le specifiche del sistema in quanto riduce il Ta ma ne aumenta l’</a:t>
            </a:r>
            <a:r>
              <a:rPr lang="it-IT" sz="1800" dirty="0" err="1"/>
              <a:t>overshoot</a:t>
            </a:r>
            <a:r>
              <a:rPr lang="it-IT" sz="1800" dirty="0"/>
              <a:t> del 6.61%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sz="1800" dirty="0"/>
              <a:t>    (</a:t>
            </a:r>
            <a:r>
              <a:rPr lang="it-IT" sz="1800" dirty="0" err="1"/>
              <a:t>Overshoot</a:t>
            </a:r>
            <a:r>
              <a:rPr lang="it-IT" sz="1800" dirty="0"/>
              <a:t> accettabile &lt;15%)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5AE3471-F944-4D68-5AAB-631C2A874F03}"/>
              </a:ext>
            </a:extLst>
          </p:cNvPr>
          <p:cNvSpPr txBox="1"/>
          <p:nvPr/>
        </p:nvSpPr>
        <p:spPr>
          <a:xfrm>
            <a:off x="379760" y="5552333"/>
            <a:ext cx="7346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 </a:t>
            </a:r>
            <a:r>
              <a:rPr lang="it-IT" dirty="0"/>
              <a:t>11</a:t>
            </a:r>
            <a:r>
              <a:rPr lang="it-IT" sz="1800" dirty="0"/>
              <a:t>   Step di </a:t>
            </a:r>
            <a:r>
              <a:rPr lang="it-IT" sz="1800" dirty="0" err="1"/>
              <a:t>Wyr</a:t>
            </a:r>
            <a:r>
              <a:rPr lang="it-IT" sz="1800" dirty="0"/>
              <a:t>(s) </a:t>
            </a:r>
            <a:r>
              <a:rPr lang="it-IT" b="1" dirty="0"/>
              <a:t>senza</a:t>
            </a:r>
            <a:r>
              <a:rPr lang="it-IT" sz="1800" dirty="0"/>
              <a:t> FF        Fig. </a:t>
            </a:r>
            <a:r>
              <a:rPr lang="it-IT" dirty="0"/>
              <a:t>12 </a:t>
            </a:r>
            <a:r>
              <a:rPr lang="it-IT" sz="1800" dirty="0"/>
              <a:t>   Step di </a:t>
            </a:r>
            <a:r>
              <a:rPr lang="it-IT" sz="1800" dirty="0" err="1"/>
              <a:t>Wyr</a:t>
            </a:r>
            <a:r>
              <a:rPr lang="it-IT" sz="1800" dirty="0"/>
              <a:t>(s) </a:t>
            </a:r>
            <a:r>
              <a:rPr lang="it-IT" sz="1800" b="1" dirty="0"/>
              <a:t>con</a:t>
            </a:r>
            <a:r>
              <a:rPr lang="it-IT" sz="1800" dirty="0"/>
              <a:t> FF      </a:t>
            </a:r>
          </a:p>
          <a:p>
            <a:r>
              <a:rPr lang="it-IT" sz="18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779300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9A2753-23F0-026F-8321-03054997E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INSEGUIMENTO RAMPA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1952398-0899-2785-2C33-9B55FA67B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18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D221400-95A8-D101-042C-9C48F924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99" y="2364895"/>
            <a:ext cx="5428686" cy="297244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05B0020-DDF0-110A-234B-A9B58D317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225" y="2364895"/>
            <a:ext cx="5375247" cy="297244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7199DF-DF2A-39AC-F41F-AAA2A0A53BD3}"/>
              </a:ext>
            </a:extLst>
          </p:cNvPr>
          <p:cNvSpPr txBox="1"/>
          <p:nvPr/>
        </p:nvSpPr>
        <p:spPr>
          <a:xfrm>
            <a:off x="525284" y="5627127"/>
            <a:ext cx="5646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fig.</a:t>
            </a:r>
            <a:r>
              <a:rPr lang="it-IT" dirty="0"/>
              <a:t>13</a:t>
            </a:r>
            <a:r>
              <a:rPr lang="it-IT" sz="1800" dirty="0"/>
              <a:t>  Rappresenta la </a:t>
            </a:r>
            <a:r>
              <a:rPr lang="it-IT" sz="1800" dirty="0" err="1"/>
              <a:t>Wyr</a:t>
            </a:r>
            <a:r>
              <a:rPr lang="it-IT" sz="1800" dirty="0"/>
              <a:t> (y) con segnale di </a:t>
            </a:r>
            <a:r>
              <a:rPr lang="it-IT" sz="1800" dirty="0" err="1"/>
              <a:t>rif</a:t>
            </a:r>
            <a:r>
              <a:rPr lang="it-IT" sz="1800" dirty="0"/>
              <a:t> a rampa (u). Come si può notare il sistema ha errore a    regime nullo </a:t>
            </a:r>
            <a:r>
              <a:rPr lang="it-IT" dirty="0"/>
              <a:t>(y ed u si sovrappongono).</a:t>
            </a:r>
            <a:endParaRPr lang="it-IT" sz="180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4762F65-FF43-ADE4-4051-7EF0707C9C3A}"/>
              </a:ext>
            </a:extLst>
          </p:cNvPr>
          <p:cNvSpPr txBox="1"/>
          <p:nvPr/>
        </p:nvSpPr>
        <p:spPr>
          <a:xfrm>
            <a:off x="6331225" y="5615582"/>
            <a:ext cx="5188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/>
              <a:t>La fig.</a:t>
            </a:r>
            <a:r>
              <a:rPr lang="it-IT" dirty="0"/>
              <a:t>14</a:t>
            </a:r>
            <a:r>
              <a:rPr lang="it-IT" sz="1800" dirty="0"/>
              <a:t>  Rappresenta il comportamento di </a:t>
            </a:r>
            <a:r>
              <a:rPr lang="it-IT" sz="1800" dirty="0" err="1"/>
              <a:t>Wyr</a:t>
            </a:r>
            <a:r>
              <a:rPr lang="it-IT" sz="1800" dirty="0"/>
              <a:t> in un tempo minore del Ta. </a:t>
            </a:r>
            <a:r>
              <a:rPr lang="it-IT" dirty="0"/>
              <a:t>All’ inizio l</a:t>
            </a:r>
            <a:r>
              <a:rPr lang="it-IT" sz="1800" dirty="0"/>
              <a:t>e rette non combaciano ma questo dislivello &lt;15%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9397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761162-5BD4-910E-5860-21B37F2EF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MASSIMO RITARDO AMMISSIBILE</a:t>
            </a:r>
          </a:p>
        </p:txBody>
      </p:sp>
      <p:pic>
        <p:nvPicPr>
          <p:cNvPr id="7" name="Segnaposto contenuto 5">
            <a:hlinkClick r:id="rId2" action="ppaction://hlinksldjump"/>
            <a:extLst>
              <a:ext uri="{FF2B5EF4-FFF2-40B4-BE49-F238E27FC236}">
                <a16:creationId xmlns:a16="http://schemas.microsoft.com/office/drawing/2014/main" id="{BA553197-F86E-B57D-1FB6-3AE6D3253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1147" y="2568875"/>
            <a:ext cx="5611566" cy="3156063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739CD7-3939-F5BC-5E6A-D3FEB4C5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6957FDE-13F0-CD78-8627-F6E85F986843}"/>
                  </a:ext>
                </a:extLst>
              </p:cNvPr>
              <p:cNvSpPr txBox="1"/>
              <p:nvPr/>
            </p:nvSpPr>
            <p:spPr>
              <a:xfrm>
                <a:off x="6371281" y="2863242"/>
                <a:ext cx="4912415" cy="26350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Analizzando il diagramma di Bode di L=P*C possiamo calcolare il massimo ritardo ammissibile seguendo la formula:</a:t>
                </a:r>
              </a:p>
              <a:p>
                <a:r>
                  <a:rPr lang="it-IT" dirty="0"/>
                  <a:t>     </a:t>
                </a:r>
                <a:r>
                  <a:rPr lang="it-IT" b="1" dirty="0"/>
                  <a:t>T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>
                            <a:latin typeface="Cambria Math" panose="02040503050406030204" pitchFamily="18" charset="0"/>
                          </a:rPr>
                          <m:t>µ</m:t>
                        </m:r>
                      </m:e>
                      <m:sub>
                        <m:r>
                          <a:rPr lang="el-G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it-IT" b="1" dirty="0"/>
                  <a:t> 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b="1" i="1" dirty="0" smtClean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l-GR" b="1" i="1" dirty="0" smtClean="0">
                            <a:latin typeface="Cambria Math" panose="02040503050406030204" pitchFamily="18" charset="0"/>
                          </a:rPr>
                          <m:t>𝝉</m:t>
                        </m:r>
                      </m:sub>
                    </m:sSub>
                  </m:oMath>
                </a14:m>
                <a:r>
                  <a:rPr lang="it-IT" dirty="0"/>
                  <a:t> con: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µ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</a:rPr>
                          <m:t>ϕ</m:t>
                        </m:r>
                      </m:sub>
                    </m:sSub>
                  </m:oMath>
                </a14:m>
                <a:r>
                  <a:rPr lang="it-IT" dirty="0"/>
                  <a:t> = 90*</a:t>
                </a:r>
                <a:r>
                  <a:rPr lang="el-GR" dirty="0"/>
                  <a:t>π</a:t>
                </a:r>
                <a:r>
                  <a:rPr lang="it-IT" dirty="0"/>
                  <a:t>/180= 1.57 rad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dirty="0" smtClean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 dirty="0" smtClean="0">
                            <a:latin typeface="Cambria Math" panose="02040503050406030204" pitchFamily="18" charset="0"/>
                          </a:rPr>
                          <m:t>τ</m:t>
                        </m:r>
                      </m:sub>
                    </m:sSub>
                  </m:oMath>
                </a14:m>
                <a:r>
                  <a:rPr lang="it-IT" dirty="0"/>
                  <a:t> = 70 rad/s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b="1" dirty="0"/>
                  <a:t>T &lt; 0.2 s</a:t>
                </a: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6957FDE-13F0-CD78-8627-F6E85F9868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281" y="2863242"/>
                <a:ext cx="4912415" cy="2635080"/>
              </a:xfrm>
              <a:prstGeom prst="rect">
                <a:avLst/>
              </a:prstGeom>
              <a:blipFill>
                <a:blip r:embed="rId4"/>
                <a:stretch>
                  <a:fillRect l="-744" t="-1157" b="-30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CFB6D1D3-812D-F941-8C95-C72D2757B727}"/>
              </a:ext>
            </a:extLst>
          </p:cNvPr>
          <p:cNvSpPr txBox="1"/>
          <p:nvPr/>
        </p:nvSpPr>
        <p:spPr>
          <a:xfrm>
            <a:off x="2236304" y="5823538"/>
            <a:ext cx="3051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Fig.15  </a:t>
            </a:r>
            <a:r>
              <a:rPr lang="it-IT" sz="1800" dirty="0" err="1"/>
              <a:t>Margin</a:t>
            </a:r>
            <a:r>
              <a:rPr lang="it-IT" sz="1800" dirty="0"/>
              <a:t> di L</a:t>
            </a:r>
          </a:p>
        </p:txBody>
      </p:sp>
    </p:spTree>
    <p:extLst>
      <p:ext uri="{BB962C8B-B14F-4D97-AF65-F5344CB8AC3E}">
        <p14:creationId xmlns:p14="http://schemas.microsoft.com/office/powerpoint/2010/main" val="3107329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ercedes Classe A, a listino il nuovo 2.0 Diesel da 150 e 190 CV">
            <a:extLst>
              <a:ext uri="{FF2B5EF4-FFF2-40B4-BE49-F238E27FC236}">
                <a16:creationId xmlns:a16="http://schemas.microsoft.com/office/drawing/2014/main" id="{1E683064-20D0-5CC5-2F07-6C1CDE2DAF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9" t="-691" r="-268" b="2954"/>
          <a:stretch/>
        </p:blipFill>
        <p:spPr bwMode="auto">
          <a:xfrm>
            <a:off x="0" y="-70865"/>
            <a:ext cx="7840980" cy="692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BD885CC-6222-7587-59CB-F635676B0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6403" y="40096"/>
            <a:ext cx="3460394" cy="1648079"/>
          </a:xfrm>
          <a:solidFill>
            <a:schemeClr val="bg2"/>
          </a:solidFill>
        </p:spPr>
        <p:txBody>
          <a:bodyPr anchor="b">
            <a:normAutofit/>
          </a:bodyPr>
          <a:lstStyle/>
          <a:p>
            <a:r>
              <a:rPr lang="it-IT" sz="3200" b="1" i="1" dirty="0"/>
              <a:t>CRUISE CONTROL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AA37DA1-41F0-68E2-9EE7-B943C48D8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06DF32BE-5879-E2F4-34D4-90D201A4BD13}"/>
              </a:ext>
            </a:extLst>
          </p:cNvPr>
          <p:cNvSpPr txBox="1">
            <a:spLocks/>
          </p:cNvSpPr>
          <p:nvPr/>
        </p:nvSpPr>
        <p:spPr>
          <a:xfrm>
            <a:off x="7544057" y="2582512"/>
            <a:ext cx="4183379" cy="3070422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b="1" dirty="0">
                <a:solidFill>
                  <a:srgbClr val="FFC000"/>
                </a:solidFill>
              </a:rPr>
              <a:t>Controllo della velocità</a:t>
            </a:r>
          </a:p>
        </p:txBody>
      </p:sp>
      <p:pic>
        <p:nvPicPr>
          <p:cNvPr id="3" name="Picture 2" descr="Vista laterale">
            <a:extLst>
              <a:ext uri="{FF2B5EF4-FFF2-40B4-BE49-F238E27FC236}">
                <a16:creationId xmlns:a16="http://schemas.microsoft.com/office/drawing/2014/main" id="{C0CC2246-4A4F-2FD6-9EAA-D287C29BF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86456" y="4117723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18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922E419-FFAC-41F4-E48D-C59E0699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1BD622-C9F5-A0A6-97F0-874713DC4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MASSIMO RITARDO AMMISSIBILE</a:t>
            </a:r>
          </a:p>
        </p:txBody>
      </p:sp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9B8FCB93-D777-696B-38B9-24B409C5D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73" y="180038"/>
            <a:ext cx="11630853" cy="6541437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2763F8-0689-F202-831C-9DB57EEB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20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DC81A71-DD07-8FE6-1BB3-3D376DC1E0C7}"/>
              </a:ext>
            </a:extLst>
          </p:cNvPr>
          <p:cNvSpPr txBox="1"/>
          <p:nvPr/>
        </p:nvSpPr>
        <p:spPr>
          <a:xfrm>
            <a:off x="2236304" y="5823538"/>
            <a:ext cx="3051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Fig.15  </a:t>
            </a:r>
            <a:r>
              <a:rPr lang="it-IT" sz="1800" dirty="0" err="1"/>
              <a:t>Margin</a:t>
            </a:r>
            <a:r>
              <a:rPr lang="it-IT" sz="1800" dirty="0"/>
              <a:t> di L</a:t>
            </a:r>
          </a:p>
        </p:txBody>
      </p:sp>
      <p:sp>
        <p:nvSpPr>
          <p:cNvPr id="3" name="Freccia a sinistra 2">
            <a:hlinkClick r:id="rId3" action="ppaction://hlinksldjump"/>
            <a:extLst>
              <a:ext uri="{FF2B5EF4-FFF2-40B4-BE49-F238E27FC236}">
                <a16:creationId xmlns:a16="http://schemas.microsoft.com/office/drawing/2014/main" id="{88CB514C-5422-6476-5FD5-E23A69EF5036}"/>
              </a:ext>
            </a:extLst>
          </p:cNvPr>
          <p:cNvSpPr/>
          <p:nvPr/>
        </p:nvSpPr>
        <p:spPr>
          <a:xfrm>
            <a:off x="308898" y="264926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644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E05FC7-E56A-5768-7CD1-13622BAA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274" y="558746"/>
            <a:ext cx="10168128" cy="1179576"/>
          </a:xfrm>
        </p:spPr>
        <p:txBody>
          <a:bodyPr/>
          <a:lstStyle/>
          <a:p>
            <a:r>
              <a:rPr lang="it-IT" dirty="0"/>
              <a:t> SATURAZIONE (1/3)</a:t>
            </a:r>
          </a:p>
        </p:txBody>
      </p:sp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7ADBF7B3-D944-D102-18E1-21AEB5E222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459" y="2130397"/>
            <a:ext cx="7774798" cy="3887399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E21E88-0EF4-9222-3133-652CC2C5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21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4B656E-E741-6AEF-6D71-728AC2B3F884}"/>
              </a:ext>
            </a:extLst>
          </p:cNvPr>
          <p:cNvSpPr txBox="1"/>
          <p:nvPr/>
        </p:nvSpPr>
        <p:spPr>
          <a:xfrm>
            <a:off x="767838" y="6017796"/>
            <a:ext cx="66154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16  Diagramma a blocchi del sistema con e senza saturazione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B237DDF-D0B9-D152-9B6E-86F3FDDB57E5}"/>
              </a:ext>
            </a:extLst>
          </p:cNvPr>
          <p:cNvSpPr txBox="1"/>
          <p:nvPr/>
        </p:nvSpPr>
        <p:spPr>
          <a:xfrm>
            <a:off x="8452202" y="3170173"/>
            <a:ext cx="274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Ricreato il modello nell’ambiente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Simulink</a:t>
            </a:r>
            <a:r>
              <a:rPr lang="it-IT" dirty="0">
                <a:solidFill>
                  <a:srgbClr val="3D3D3D"/>
                </a:solidFill>
                <a:latin typeface="Gill Sans MT" panose="020B0502020104020203"/>
              </a:rPr>
              <a:t>, è stata </a:t>
            </a:r>
            <a:r>
              <a:rPr lang="it-IT" dirty="0" err="1">
                <a:solidFill>
                  <a:srgbClr val="3D3D3D"/>
                </a:solidFill>
                <a:latin typeface="Gill Sans MT" panose="020B0502020104020203"/>
              </a:rPr>
              <a:t>agggiunto</a:t>
            </a:r>
            <a:r>
              <a:rPr lang="it-IT" dirty="0">
                <a:solidFill>
                  <a:srgbClr val="3D3D3D"/>
                </a:solidFill>
                <a:latin typeface="Gill Sans MT" panose="020B0502020104020203"/>
              </a:rPr>
              <a:t> una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saturazione al sistema, sia per ingressi a gradino che a rampa.</a:t>
            </a:r>
          </a:p>
        </p:txBody>
      </p:sp>
    </p:spTree>
    <p:extLst>
      <p:ext uri="{BB962C8B-B14F-4D97-AF65-F5344CB8AC3E}">
        <p14:creationId xmlns:p14="http://schemas.microsoft.com/office/powerpoint/2010/main" val="134219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8EBCF-124C-7085-9A67-B38570AD1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SATURAZIONE (2/3)  </a:t>
            </a:r>
          </a:p>
        </p:txBody>
      </p:sp>
      <p:pic>
        <p:nvPicPr>
          <p:cNvPr id="7" name="Segnaposto contenuto 13">
            <a:extLst>
              <a:ext uri="{FF2B5EF4-FFF2-40B4-BE49-F238E27FC236}">
                <a16:creationId xmlns:a16="http://schemas.microsoft.com/office/drawing/2014/main" id="{207DA14C-4954-37E4-E0FF-EDC89345C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116"/>
          <a:stretch/>
        </p:blipFill>
        <p:spPr>
          <a:xfrm>
            <a:off x="878835" y="2128863"/>
            <a:ext cx="5794108" cy="4058210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EF2257-A198-AB60-4C22-3371C1B90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DE594D6-2A72-A19B-7E97-BB459967BA7D}"/>
              </a:ext>
            </a:extLst>
          </p:cNvPr>
          <p:cNvSpPr txBox="1"/>
          <p:nvPr/>
        </p:nvSpPr>
        <p:spPr>
          <a:xfrm>
            <a:off x="7228113" y="2987306"/>
            <a:ext cx="38317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giallo abbiamo la risposta del sistema </a:t>
            </a:r>
            <a:r>
              <a:rPr lang="it-IT" dirty="0">
                <a:highlight>
                  <a:srgbClr val="FFFF00"/>
                </a:highlight>
              </a:rPr>
              <a:t>senza saturazione</a:t>
            </a:r>
            <a:r>
              <a:rPr lang="it-IT" dirty="0"/>
              <a:t>, in blu invece quella </a:t>
            </a:r>
            <a:r>
              <a:rPr lang="it-IT" b="1" dirty="0">
                <a:solidFill>
                  <a:srgbClr val="0070C0"/>
                </a:solidFill>
              </a:rPr>
              <a:t>saturata</a:t>
            </a:r>
          </a:p>
          <a:p>
            <a:r>
              <a:rPr lang="it-IT" dirty="0"/>
              <a:t>     (ingresso a gradino)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può notare la differenza tra le due curve e il tempo di salita più lento della risposta del sistema con la saturazione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ED4CF21-8B56-C045-227D-71084E6B523A}"/>
              </a:ext>
            </a:extLst>
          </p:cNvPr>
          <p:cNvSpPr txBox="1"/>
          <p:nvPr/>
        </p:nvSpPr>
        <p:spPr>
          <a:xfrm>
            <a:off x="668817" y="6187073"/>
            <a:ext cx="6559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17 Scope di </a:t>
            </a:r>
            <a:r>
              <a:rPr lang="it-IT" sz="1600" dirty="0" err="1"/>
              <a:t>Wyr</a:t>
            </a:r>
            <a:r>
              <a:rPr lang="it-IT" sz="1600" dirty="0"/>
              <a:t> con e senza saturazione per ingressi a gradino</a:t>
            </a:r>
          </a:p>
        </p:txBody>
      </p:sp>
    </p:spTree>
    <p:extLst>
      <p:ext uri="{BB962C8B-B14F-4D97-AF65-F5344CB8AC3E}">
        <p14:creationId xmlns:p14="http://schemas.microsoft.com/office/powerpoint/2010/main" val="94172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38AA39-606B-7A06-6AB4-3AC6E3EB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SATURAZIONE (3/3) </a:t>
            </a:r>
          </a:p>
        </p:txBody>
      </p:sp>
      <p:pic>
        <p:nvPicPr>
          <p:cNvPr id="5" name="Segnaposto contenuto 6">
            <a:extLst>
              <a:ext uri="{FF2B5EF4-FFF2-40B4-BE49-F238E27FC236}">
                <a16:creationId xmlns:a16="http://schemas.microsoft.com/office/drawing/2014/main" id="{A4DD9ED0-605F-784E-DA97-6DD3400DE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116"/>
          <a:stretch/>
        </p:blipFill>
        <p:spPr>
          <a:xfrm>
            <a:off x="851293" y="2227263"/>
            <a:ext cx="5583413" cy="3901394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F6103D-E271-A8EF-56D8-510E8663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90EC59F-0406-DFDF-DD79-BDFE152A7964}"/>
              </a:ext>
            </a:extLst>
          </p:cNvPr>
          <p:cNvSpPr txBox="1"/>
          <p:nvPr/>
        </p:nvSpPr>
        <p:spPr>
          <a:xfrm>
            <a:off x="527303" y="6200358"/>
            <a:ext cx="6559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18 Scope di </a:t>
            </a:r>
            <a:r>
              <a:rPr lang="it-IT" sz="1600" dirty="0" err="1"/>
              <a:t>Wyr</a:t>
            </a:r>
            <a:r>
              <a:rPr lang="it-IT" sz="1600" dirty="0"/>
              <a:t> con e senza saturazione per ingressi a rampa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731B999-2A81-BA5A-A0F2-4F870BA413C4}"/>
              </a:ext>
            </a:extLst>
          </p:cNvPr>
          <p:cNvSpPr txBox="1"/>
          <p:nvPr/>
        </p:nvSpPr>
        <p:spPr>
          <a:xfrm>
            <a:off x="7162799" y="2394626"/>
            <a:ext cx="39297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giallo abbiamo la risposta del sistema </a:t>
            </a:r>
            <a:r>
              <a:rPr lang="it-IT" dirty="0">
                <a:highlight>
                  <a:srgbClr val="FFFF00"/>
                </a:highlight>
              </a:rPr>
              <a:t>senza saturazione</a:t>
            </a:r>
            <a:r>
              <a:rPr lang="it-IT" dirty="0"/>
              <a:t>, in blu invece quella </a:t>
            </a:r>
            <a:r>
              <a:rPr lang="it-IT" b="1" dirty="0">
                <a:solidFill>
                  <a:srgbClr val="0070C0"/>
                </a:solidFill>
              </a:rPr>
              <a:t>saturata</a:t>
            </a:r>
          </a:p>
          <a:p>
            <a:r>
              <a:rPr lang="it-IT" dirty="0"/>
              <a:t>     (ingresso a rampa)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può notare la differenza tra le due curve in quanto la richiesta del controllore (per ingresso a rampa) aumenterà sempre perciò le due rette non saranno più coincidenti per tempi di simulazione elevati. </a:t>
            </a:r>
          </a:p>
        </p:txBody>
      </p:sp>
    </p:spTree>
    <p:extLst>
      <p:ext uri="{BB962C8B-B14F-4D97-AF65-F5344CB8AC3E}">
        <p14:creationId xmlns:p14="http://schemas.microsoft.com/office/powerpoint/2010/main" val="2315483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CC072-D7D8-BAA8-84F8-BF708991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2024-02-05 22-56-05">
            <a:hlinkClick r:id="" action="ppaction://media"/>
            <a:extLst>
              <a:ext uri="{FF2B5EF4-FFF2-40B4-BE49-F238E27FC236}">
                <a16:creationId xmlns:a16="http://schemas.microsoft.com/office/drawing/2014/main" id="{4E5A5428-49DA-266D-3794-5B437545BF6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8493" end="100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413" y="0"/>
            <a:ext cx="9145587" cy="6859588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FAE4C4A-FC49-9EE7-5F09-ECB93725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24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ACE9FF-C0F9-D77C-8B57-33B5814D4911}"/>
              </a:ext>
            </a:extLst>
          </p:cNvPr>
          <p:cNvSpPr txBox="1"/>
          <p:nvPr/>
        </p:nvSpPr>
        <p:spPr>
          <a:xfrm>
            <a:off x="2008414" y="5893861"/>
            <a:ext cx="8175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solidFill>
                  <a:schemeClr val="bg1"/>
                </a:solidFill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8334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A48E2-A39C-1DD6-B33B-BEB5859B6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E498DB-97D5-1740-89B0-03E7E714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(1/3)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27BCE71-F1D2-3DB5-8D98-4FA768D9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F30B6E92-D83D-C74A-A45B-37F256821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85" y="4050915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137212B-919A-58A9-4EFD-661270FBB8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-724"/>
          <a:stretch/>
        </p:blipFill>
        <p:spPr>
          <a:xfrm>
            <a:off x="6020586" y="4386007"/>
            <a:ext cx="4583078" cy="148755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B59715-FAF2-5BCE-1A14-57BCC133DCEF}"/>
              </a:ext>
            </a:extLst>
          </p:cNvPr>
          <p:cNvSpPr txBox="1"/>
          <p:nvPr/>
        </p:nvSpPr>
        <p:spPr>
          <a:xfrm>
            <a:off x="1280556" y="3059668"/>
            <a:ext cx="932310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100" dirty="0"/>
              <a:t>Lo scopo del sistema di controllo automatico della velocità è di mantenere il veicolo ad una velocità costante nonostante i disturbi esterni.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1746F1-DFB0-09E7-B41C-A687F6896460}"/>
              </a:ext>
            </a:extLst>
          </p:cNvPr>
          <p:cNvSpPr txBox="1"/>
          <p:nvPr/>
        </p:nvSpPr>
        <p:spPr>
          <a:xfrm>
            <a:off x="6103219" y="6227057"/>
            <a:ext cx="44178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Fig.1  Valori utilizzati per lo studio del sistema</a:t>
            </a:r>
          </a:p>
          <a:p>
            <a:endParaRPr lang="it-IT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42C31C6-FC1D-E2E8-0893-318CB72BD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566" t="63234" r="14744" b="7234"/>
          <a:stretch/>
        </p:blipFill>
        <p:spPr>
          <a:xfrm>
            <a:off x="2057097" y="6128134"/>
            <a:ext cx="1979629" cy="593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880A0ED-3C71-245F-A5CE-43A3C6BDDC5E}"/>
              </a:ext>
            </a:extLst>
          </p:cNvPr>
          <p:cNvSpPr txBox="1"/>
          <p:nvPr/>
        </p:nvSpPr>
        <p:spPr>
          <a:xfrm>
            <a:off x="9481458" y="5312094"/>
            <a:ext cx="1086458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Nnbbjbj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B92CABF5-7304-876B-17CA-DA5042FE21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704" t="56960" r="23164" b="-724"/>
          <a:stretch/>
        </p:blipFill>
        <p:spPr>
          <a:xfrm>
            <a:off x="9459524" y="5227229"/>
            <a:ext cx="1108391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42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7E548-29F1-7346-071E-7ACF55A10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58073C-A55F-84C3-8A2B-9C377F3D9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(2/3)</a:t>
            </a:r>
            <a:endParaRPr lang="it-IT" dirty="0"/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37445495-ACE5-A13E-7F5C-C7AA8D032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5C957C59-D2EF-ABB9-8ACB-80D3B6C50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477" y="4084154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ccia a destra 3">
            <a:extLst>
              <a:ext uri="{FF2B5EF4-FFF2-40B4-BE49-F238E27FC236}">
                <a16:creationId xmlns:a16="http://schemas.microsoft.com/office/drawing/2014/main" id="{14FAD46F-053D-1EF4-E5B2-D66F7ED45FBA}"/>
              </a:ext>
            </a:extLst>
          </p:cNvPr>
          <p:cNvSpPr/>
          <p:nvPr/>
        </p:nvSpPr>
        <p:spPr>
          <a:xfrm>
            <a:off x="10140655" y="5484064"/>
            <a:ext cx="867266" cy="2898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888BB63E-ED4E-9AB7-33EB-8CB20E7B5B7B}"/>
              </a:ext>
            </a:extLst>
          </p:cNvPr>
          <p:cNvSpPr/>
          <p:nvPr/>
        </p:nvSpPr>
        <p:spPr>
          <a:xfrm rot="5400000">
            <a:off x="7862940" y="6056637"/>
            <a:ext cx="446515" cy="3424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86832D67-33F8-E65B-86EA-61B65A8FF68F}"/>
              </a:ext>
            </a:extLst>
          </p:cNvPr>
          <p:cNvSpPr/>
          <p:nvPr/>
        </p:nvSpPr>
        <p:spPr>
          <a:xfrm rot="16200000">
            <a:off x="7798843" y="4366348"/>
            <a:ext cx="575798" cy="34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FC6D1268-E7E8-4617-1305-0BC58A777482}"/>
              </a:ext>
            </a:extLst>
          </p:cNvPr>
          <p:cNvSpPr/>
          <p:nvPr/>
        </p:nvSpPr>
        <p:spPr>
          <a:xfrm rot="10800000">
            <a:off x="5587733" y="5477099"/>
            <a:ext cx="867266" cy="2898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32E9822-5FB4-19BD-F5D3-D3EB0983772B}"/>
              </a:ext>
            </a:extLst>
          </p:cNvPr>
          <p:cNvSpPr txBox="1"/>
          <p:nvPr/>
        </p:nvSpPr>
        <p:spPr>
          <a:xfrm>
            <a:off x="8201654" y="4427954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CD68183-2CD3-1EBF-0AB3-764159D07809}"/>
              </a:ext>
            </a:extLst>
          </p:cNvPr>
          <p:cNvSpPr txBox="1"/>
          <p:nvPr/>
        </p:nvSpPr>
        <p:spPr>
          <a:xfrm>
            <a:off x="8257406" y="596026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Fp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BCAD5BD-AB74-9D29-F4B3-2A30DCF83DB2}"/>
              </a:ext>
            </a:extLst>
          </p:cNvPr>
          <p:cNvSpPr txBox="1"/>
          <p:nvPr/>
        </p:nvSpPr>
        <p:spPr>
          <a:xfrm>
            <a:off x="10346673" y="522482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7A52187-F86B-1832-499D-5A9619C680C8}"/>
              </a:ext>
            </a:extLst>
          </p:cNvPr>
          <p:cNvSpPr txBox="1"/>
          <p:nvPr/>
        </p:nvSpPr>
        <p:spPr>
          <a:xfrm>
            <a:off x="5868301" y="517909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bv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C36D60-59FB-7580-C97C-0FA4F9B0E4A6}"/>
              </a:ext>
            </a:extLst>
          </p:cNvPr>
          <p:cNvSpPr txBox="1"/>
          <p:nvPr/>
        </p:nvSpPr>
        <p:spPr>
          <a:xfrm>
            <a:off x="3537582" y="3449781"/>
            <a:ext cx="7293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(Eq.3)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02F1117-35C8-A649-4CAC-03126B2E8210}"/>
              </a:ext>
            </a:extLst>
          </p:cNvPr>
          <p:cNvSpPr txBox="1"/>
          <p:nvPr/>
        </p:nvSpPr>
        <p:spPr>
          <a:xfrm>
            <a:off x="3550321" y="4862058"/>
            <a:ext cx="7293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(Eq.5)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Segnaposto contenuto 2">
                <a:extLst>
                  <a:ext uri="{FF2B5EF4-FFF2-40B4-BE49-F238E27FC236}">
                    <a16:creationId xmlns:a16="http://schemas.microsoft.com/office/drawing/2014/main" id="{0172B9D9-BE7D-0DAC-BAAA-342730BEF0CA}"/>
                  </a:ext>
                </a:extLst>
              </p:cNvPr>
              <p:cNvSpPr>
                <a:spLocks noGrp="1"/>
              </p:cNvSpPr>
              <p:nvPr/>
            </p:nvSpPr>
            <p:spPr>
              <a:xfrm>
                <a:off x="673608" y="1905793"/>
                <a:ext cx="5422390" cy="311784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85000" lnSpcReduction="10000"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acc>
                      <m:accPr>
                        <m:chr m:val="̇"/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(Eq.1)</a:t>
                </a: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      (Eq.2)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it-IT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 (Eq.4)                                        </a:t>
                </a: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" name="Segnaposto contenuto 2">
                <a:extLst>
                  <a:ext uri="{FF2B5EF4-FFF2-40B4-BE49-F238E27FC236}">
                    <a16:creationId xmlns:a16="http://schemas.microsoft.com/office/drawing/2014/main" id="{0172B9D9-BE7D-0DAC-BAAA-342730BEF0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608" y="1905793"/>
                <a:ext cx="5422390" cy="311784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Immagine 13">
            <a:extLst>
              <a:ext uri="{FF2B5EF4-FFF2-40B4-BE49-F238E27FC236}">
                <a16:creationId xmlns:a16="http://schemas.microsoft.com/office/drawing/2014/main" id="{0FBB0C67-0D98-6274-8C8A-C62521E7B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162" y="4697111"/>
            <a:ext cx="2795007" cy="70774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844D696-AFB0-25B8-CB93-C95B96DADA53}"/>
              </a:ext>
            </a:extLst>
          </p:cNvPr>
          <p:cNvSpPr txBox="1"/>
          <p:nvPr/>
        </p:nvSpPr>
        <p:spPr>
          <a:xfrm>
            <a:off x="5891822" y="2095739"/>
            <a:ext cx="473116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Applicando la seconda legge di Newton, </a:t>
            </a:r>
          </a:p>
          <a:p>
            <a:r>
              <a:rPr lang="it-IT" dirty="0"/>
              <a:t>si arriva all’</a:t>
            </a:r>
            <a:r>
              <a:rPr lang="it-IT" dirty="0" err="1"/>
              <a:t>eq</a:t>
            </a:r>
            <a:r>
              <a:rPr lang="it-IT" dirty="0"/>
              <a:t>. (1)</a:t>
            </a:r>
            <a:r>
              <a:rPr lang="it-IT" dirty="0">
                <a:solidFill>
                  <a:srgbClr val="F5A700"/>
                </a:solidFill>
              </a:rPr>
              <a:t> </a:t>
            </a:r>
            <a:r>
              <a:rPr lang="it-IT" b="1" dirty="0">
                <a:solidFill>
                  <a:srgbClr val="F5A700"/>
                </a:solidFill>
              </a:rPr>
              <a:t>[variabile di controllo]</a:t>
            </a:r>
          </a:p>
          <a:p>
            <a:endParaRPr lang="it-IT" dirty="0"/>
          </a:p>
          <a:p>
            <a:r>
              <a:rPr lang="it-IT" dirty="0"/>
              <a:t>           L’</a:t>
            </a:r>
            <a:r>
              <a:rPr lang="it-IT" dirty="0" err="1"/>
              <a:t>eq</a:t>
            </a:r>
            <a:r>
              <a:rPr lang="it-IT" dirty="0"/>
              <a:t>. (2) </a:t>
            </a:r>
            <a:r>
              <a:rPr lang="it-IT" b="1" dirty="0">
                <a:solidFill>
                  <a:srgbClr val="F5A700"/>
                </a:solidFill>
              </a:rPr>
              <a:t>[variabile controllata]</a:t>
            </a:r>
          </a:p>
          <a:p>
            <a:endParaRPr lang="it-IT" dirty="0"/>
          </a:p>
          <a:p>
            <a:r>
              <a:rPr lang="it-IT" dirty="0"/>
              <a:t>La rappresentazione dello spazio degli stati</a:t>
            </a:r>
          </a:p>
          <a:p>
            <a:r>
              <a:rPr lang="it-IT" dirty="0"/>
              <a:t>                        </a:t>
            </a:r>
            <a:r>
              <a:rPr lang="it-IT" dirty="0" err="1"/>
              <a:t>eq</a:t>
            </a:r>
            <a:r>
              <a:rPr lang="it-IT" dirty="0"/>
              <a:t>. (3) e </a:t>
            </a:r>
            <a:r>
              <a:rPr lang="it-IT" dirty="0" err="1"/>
              <a:t>eq</a:t>
            </a:r>
            <a:r>
              <a:rPr lang="it-IT" dirty="0"/>
              <a:t>. (4)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C3587E50-8F75-0801-7B15-1374B90AB476}"/>
              </a:ext>
            </a:extLst>
          </p:cNvPr>
          <p:cNvSpPr txBox="1"/>
          <p:nvPr/>
        </p:nvSpPr>
        <p:spPr>
          <a:xfrm>
            <a:off x="446766" y="5763518"/>
            <a:ext cx="43656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5A700"/>
                </a:solidFill>
              </a:rPr>
              <a:t>Funzione di trasferimento </a:t>
            </a:r>
            <a:r>
              <a:rPr lang="it-IT" dirty="0"/>
              <a:t>del sistema </a:t>
            </a:r>
          </a:p>
          <a:p>
            <a:pPr algn="ctr"/>
            <a:r>
              <a:rPr lang="it-IT" dirty="0"/>
              <a:t>di controllo </a:t>
            </a:r>
            <a:r>
              <a:rPr lang="it-IT" dirty="0" err="1"/>
              <a:t>eq</a:t>
            </a:r>
            <a:r>
              <a:rPr lang="it-IT" dirty="0"/>
              <a:t>. (5)</a:t>
            </a:r>
          </a:p>
          <a:p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D7C5DCE-4102-4579-E124-8045007DA6DE}"/>
              </a:ext>
            </a:extLst>
          </p:cNvPr>
          <p:cNvSpPr txBox="1"/>
          <p:nvPr/>
        </p:nvSpPr>
        <p:spPr>
          <a:xfrm>
            <a:off x="5163817" y="6432003"/>
            <a:ext cx="60889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Fig.2 M</a:t>
            </a:r>
            <a:r>
              <a:rPr lang="it-IT" sz="1600" dirty="0">
                <a:effectLst/>
              </a:rPr>
              <a:t>odello semplificato della dinamica del sistema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05799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93785-B5E9-8958-CAC9-E8A6DF3CF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23DA48-9AE3-9642-C29C-C11E1CF2B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(3/3)</a:t>
            </a:r>
            <a:endParaRPr lang="it-IT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E8738B66-28B8-432A-F64F-33B1BAAFE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188" y="4041419"/>
            <a:ext cx="10167937" cy="247367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89C4CCA-2803-1230-02AB-0D1D613E5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CB6053A7-4615-C464-A812-41DC997A1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8349" y="4155429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trol Methods For Information Spread, Control Basics, Control Methods,  Open-loop and Closed-loop Control Systems, SISO and MIMO Control Systems,  Continuous-time and Discrete-time Control Systems, Control System Design -  Information Spread in a">
            <a:extLst>
              <a:ext uri="{FF2B5EF4-FFF2-40B4-BE49-F238E27FC236}">
                <a16:creationId xmlns:a16="http://schemas.microsoft.com/office/drawing/2014/main" id="{F974C456-6CEA-D1C4-008F-5D83F7A60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840" y="2248794"/>
            <a:ext cx="7157656" cy="209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ED8EA4-683D-4FBD-F20C-8383994BCA2C}"/>
              </a:ext>
            </a:extLst>
          </p:cNvPr>
          <p:cNvSpPr txBox="1"/>
          <p:nvPr/>
        </p:nvSpPr>
        <p:spPr>
          <a:xfrm>
            <a:off x="6545789" y="4889347"/>
            <a:ext cx="8363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4F0E614-9381-F37A-2289-D53A51B2E88D}"/>
              </a:ext>
            </a:extLst>
          </p:cNvPr>
          <p:cNvSpPr txBox="1"/>
          <p:nvPr/>
        </p:nvSpPr>
        <p:spPr>
          <a:xfrm rot="5400000">
            <a:off x="5299362" y="4933059"/>
            <a:ext cx="383084" cy="295660"/>
          </a:xfrm>
          <a:prstGeom prst="triangle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it-IT" b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A1B5E04-2285-9BD8-931F-010DBA98ECF7}"/>
              </a:ext>
            </a:extLst>
          </p:cNvPr>
          <p:cNvSpPr txBox="1"/>
          <p:nvPr/>
        </p:nvSpPr>
        <p:spPr>
          <a:xfrm>
            <a:off x="5313920" y="4977981"/>
            <a:ext cx="27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b="1" dirty="0"/>
              <a:t>K</a:t>
            </a:r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91A2981-8CA4-4BE1-61DF-7D57468EF5A5}"/>
              </a:ext>
            </a:extLst>
          </p:cNvPr>
          <p:cNvSpPr txBox="1"/>
          <p:nvPr/>
        </p:nvSpPr>
        <p:spPr>
          <a:xfrm>
            <a:off x="3765008" y="4889347"/>
            <a:ext cx="462035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b="1" dirty="0"/>
              <a:t>C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C4CDB92-2968-55EE-80DC-D626AE5A4CCA}"/>
              </a:ext>
            </a:extLst>
          </p:cNvPr>
          <p:cNvSpPr txBox="1"/>
          <p:nvPr/>
        </p:nvSpPr>
        <p:spPr>
          <a:xfrm>
            <a:off x="670991" y="3477745"/>
            <a:ext cx="17653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/>
              <a:t>Fig. 3 Schema a </a:t>
            </a:r>
          </a:p>
          <a:p>
            <a:pPr algn="ctr"/>
            <a:r>
              <a:rPr lang="it-IT" sz="1600" dirty="0"/>
              <a:t>Blocchi Reale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1288F51-CD08-08D5-86E3-B95B1EC09FCE}"/>
              </a:ext>
            </a:extLst>
          </p:cNvPr>
          <p:cNvSpPr txBox="1"/>
          <p:nvPr/>
        </p:nvSpPr>
        <p:spPr>
          <a:xfrm>
            <a:off x="-729652" y="6318912"/>
            <a:ext cx="63683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/>
              <a:t>     Fig. 4 Schema a Blocchi del sistema studiato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B92876B-96E1-838E-3CE8-7F90C0D59611}"/>
              </a:ext>
            </a:extLst>
          </p:cNvPr>
          <p:cNvSpPr txBox="1"/>
          <p:nvPr/>
        </p:nvSpPr>
        <p:spPr>
          <a:xfrm>
            <a:off x="8927485" y="4773112"/>
            <a:ext cx="272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B600647-5E73-9FB2-9583-EB0F422020C1}"/>
              </a:ext>
            </a:extLst>
          </p:cNvPr>
          <p:cNvSpPr txBox="1"/>
          <p:nvPr/>
        </p:nvSpPr>
        <p:spPr>
          <a:xfrm>
            <a:off x="8675648" y="3296528"/>
            <a:ext cx="302755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/>
              <a:t>Differenza tra schema a blocchi reale e schema a    blocchi studiato</a:t>
            </a:r>
          </a:p>
        </p:txBody>
      </p:sp>
    </p:spTree>
    <p:extLst>
      <p:ext uri="{BB962C8B-B14F-4D97-AF65-F5344CB8AC3E}">
        <p14:creationId xmlns:p14="http://schemas.microsoft.com/office/powerpoint/2010/main" val="3694844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562F58-262D-4E6D-F52C-90B7835D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it-IT" sz="4800" dirty="0">
                <a:latin typeface="Abadi" panose="020B0604020104020204" pitchFamily="34" charset="0"/>
              </a:rPr>
              <a:t>SPECIFICHE DI PROGETTO RICHIESTE</a:t>
            </a:r>
          </a:p>
        </p:txBody>
      </p:sp>
      <p:graphicFrame>
        <p:nvGraphicFramePr>
          <p:cNvPr id="2079" name="Segnaposto contenuto 2">
            <a:extLst>
              <a:ext uri="{FF2B5EF4-FFF2-40B4-BE49-F238E27FC236}">
                <a16:creationId xmlns:a16="http://schemas.microsoft.com/office/drawing/2014/main" id="{3C4ED442-4F76-D90A-BB4F-6670B40E7D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3287753"/>
              </p:ext>
            </p:extLst>
          </p:nvPr>
        </p:nvGraphicFramePr>
        <p:xfrm>
          <a:off x="5080216" y="3351276"/>
          <a:ext cx="6272784" cy="2825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181F64-8C08-E5E4-4152-EF7FF0C58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73642" y="6356350"/>
            <a:ext cx="128016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2050" name="Picture 2" descr="Prova Mercedes-Benz Classe A - l'auto del futuro che si guida nel presente  - ItaliaOnRoad - Rivista Italia Motori ItaliaOnRoad – Rivista Italia Motori">
            <a:extLst>
              <a:ext uri="{FF2B5EF4-FFF2-40B4-BE49-F238E27FC236}">
                <a16:creationId xmlns:a16="http://schemas.microsoft.com/office/drawing/2014/main" id="{048417FA-0493-9B25-E8AF-F783E4E01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2" t="2040" r="37903" b="7889"/>
          <a:stretch/>
        </p:blipFill>
        <p:spPr bwMode="auto">
          <a:xfrm>
            <a:off x="556611" y="666114"/>
            <a:ext cx="4272769" cy="56902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19518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AE0E6A-619C-5C95-CDB5-EA029EFF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(1/5)</a:t>
            </a:r>
            <a:endParaRPr lang="it-IT" b="1" dirty="0"/>
          </a:p>
        </p:txBody>
      </p:sp>
      <p:pic>
        <p:nvPicPr>
          <p:cNvPr id="6" name="Segnaposto contenuto 5">
            <a:hlinkClick r:id="rId2" action="ppaction://hlinksldjump"/>
            <a:extLst>
              <a:ext uri="{FF2B5EF4-FFF2-40B4-BE49-F238E27FC236}">
                <a16:creationId xmlns:a16="http://schemas.microsoft.com/office/drawing/2014/main" id="{64C4D120-9E2A-415C-E931-4CF33DBB5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382" y="1825625"/>
            <a:ext cx="7919235" cy="435133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9CCFBA-5C1B-9421-9596-DCDAECC26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/>
          </a:p>
        </p:txBody>
      </p:sp>
      <p:pic>
        <p:nvPicPr>
          <p:cNvPr id="5" name="Immagine 4">
            <a:hlinkClick r:id="rId4" action="ppaction://hlinksldjump"/>
            <a:extLst>
              <a:ext uri="{FF2B5EF4-FFF2-40B4-BE49-F238E27FC236}">
                <a16:creationId xmlns:a16="http://schemas.microsoft.com/office/drawing/2014/main" id="{544DA481-C013-1DDD-8764-DF9B05C52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62" y="3377763"/>
            <a:ext cx="5030760" cy="2759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E1DCD76-1C54-9C8D-698D-26A3FC436A84}"/>
              </a:ext>
            </a:extLst>
          </p:cNvPr>
          <p:cNvSpPr txBox="1"/>
          <p:nvPr/>
        </p:nvSpPr>
        <p:spPr>
          <a:xfrm>
            <a:off x="594762" y="2319179"/>
            <a:ext cx="9526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5 rappresenta il luogo di L(s)  mentre la </a:t>
            </a:r>
            <a:r>
              <a:rPr lang="it-IT" dirty="0"/>
              <a:t>6</a:t>
            </a:r>
            <a:r>
              <a:rPr lang="it-IT" sz="1800" dirty="0"/>
              <a:t>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  (scelto per avere errore nullo). </a:t>
            </a:r>
          </a:p>
          <a:p>
            <a:r>
              <a:rPr lang="it-IT" sz="1800" dirty="0"/>
              <a:t>Si può notare che il sistema è instabile.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A0A60FE-0AA2-E765-3CB0-3E616EA9F839}"/>
              </a:ext>
            </a:extLst>
          </p:cNvPr>
          <p:cNvSpPr txBox="1"/>
          <p:nvPr/>
        </p:nvSpPr>
        <p:spPr>
          <a:xfrm>
            <a:off x="594762" y="6166610"/>
            <a:ext cx="10900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     Fig.5  Root Locus di L(s) con C=1/s^2                                         Fig.6  Step di </a:t>
            </a:r>
            <a:r>
              <a:rPr lang="it-IT" sz="1800" dirty="0" err="1"/>
              <a:t>Wyr</a:t>
            </a:r>
            <a:r>
              <a:rPr lang="it-IT" sz="1800" dirty="0"/>
              <a:t>(s) con C=1/s^2</a:t>
            </a:r>
          </a:p>
        </p:txBody>
      </p:sp>
    </p:spTree>
    <p:extLst>
      <p:ext uri="{BB962C8B-B14F-4D97-AF65-F5344CB8AC3E}">
        <p14:creationId xmlns:p14="http://schemas.microsoft.com/office/powerpoint/2010/main" val="2267167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D2E3DE6-8EFE-527C-6463-AAC99CE39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AF89E-C50D-00B0-1532-55A01A5C4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724588B-1657-8E01-A783-3B5863F14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382" y="1825625"/>
            <a:ext cx="7919235" cy="435133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D03B50-6ED7-BE3D-0045-4BFE43CF8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5AC88B6-FC1E-25D2-1917-89FC081D34BE}"/>
              </a:ext>
            </a:extLst>
          </p:cNvPr>
          <p:cNvSpPr txBox="1"/>
          <p:nvPr/>
        </p:nvSpPr>
        <p:spPr>
          <a:xfrm>
            <a:off x="594762" y="2319179"/>
            <a:ext cx="82505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</a:t>
            </a:r>
            <a:r>
              <a:rPr lang="it-IT" dirty="0"/>
              <a:t>5</a:t>
            </a:r>
            <a:r>
              <a:rPr lang="it-IT" sz="1800" dirty="0"/>
              <a:t> e </a:t>
            </a:r>
            <a:r>
              <a:rPr lang="it-IT" dirty="0"/>
              <a:t>6</a:t>
            </a:r>
            <a:r>
              <a:rPr lang="it-IT" sz="1800" dirty="0"/>
              <a:t> rappresentano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C=1/s^2.   Si può notare che il sistema è instabile.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0B72909-35E3-7411-F1A1-D4BEAA2B5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66" y="158389"/>
            <a:ext cx="11300070" cy="6197961"/>
          </a:xfrm>
          <a:prstGeom prst="rect">
            <a:avLst/>
          </a:prstGeom>
        </p:spPr>
      </p:pic>
      <p:sp>
        <p:nvSpPr>
          <p:cNvPr id="3" name="Freccia a sinistra 2">
            <a:hlinkClick r:id="rId4" action="ppaction://hlinksldjump"/>
            <a:extLst>
              <a:ext uri="{FF2B5EF4-FFF2-40B4-BE49-F238E27FC236}">
                <a16:creationId xmlns:a16="http://schemas.microsoft.com/office/drawing/2014/main" id="{401AF8AB-5B59-ADAE-472B-87BC5226F004}"/>
              </a:ext>
            </a:extLst>
          </p:cNvPr>
          <p:cNvSpPr/>
          <p:nvPr/>
        </p:nvSpPr>
        <p:spPr>
          <a:xfrm>
            <a:off x="173263" y="726048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50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8913860-A984-4D9A-DD0E-CE0A8F757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E19731-96CA-1954-4682-A7A7699D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E3C9055-4B12-BDFD-052D-D229F32F8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691" y="148628"/>
            <a:ext cx="11418618" cy="6274124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B6647C7-AD2D-43BC-CB9F-3B938CDC2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4C1AB5B-EFD6-67B7-146E-F0955BB39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62" y="3377763"/>
            <a:ext cx="5030760" cy="2759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4604D7-54BE-49DD-2529-EE939CD7D914}"/>
              </a:ext>
            </a:extLst>
          </p:cNvPr>
          <p:cNvSpPr txBox="1"/>
          <p:nvPr/>
        </p:nvSpPr>
        <p:spPr>
          <a:xfrm>
            <a:off x="594762" y="2319179"/>
            <a:ext cx="82505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</a:t>
            </a:r>
            <a:r>
              <a:rPr lang="it-IT" dirty="0"/>
              <a:t>5</a:t>
            </a:r>
            <a:r>
              <a:rPr lang="it-IT" sz="1800" dirty="0"/>
              <a:t> e </a:t>
            </a:r>
            <a:r>
              <a:rPr lang="it-IT" dirty="0"/>
              <a:t>6</a:t>
            </a:r>
            <a:r>
              <a:rPr lang="it-IT" sz="1800" dirty="0"/>
              <a:t> rappresentano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C=1/s^2.   Si può notare che il sistema è instabile.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FC6ECD2-DF9E-6570-B96C-BC8C9F26C060}"/>
              </a:ext>
            </a:extLst>
          </p:cNvPr>
          <p:cNvSpPr txBox="1"/>
          <p:nvPr/>
        </p:nvSpPr>
        <p:spPr>
          <a:xfrm>
            <a:off x="594762" y="6166610"/>
            <a:ext cx="10900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                                                                                                             </a:t>
            </a:r>
          </a:p>
        </p:txBody>
      </p:sp>
      <p:sp>
        <p:nvSpPr>
          <p:cNvPr id="3" name="Freccia a sinistra 2">
            <a:hlinkClick r:id="rId4" action="ppaction://hlinksldjump"/>
            <a:extLst>
              <a:ext uri="{FF2B5EF4-FFF2-40B4-BE49-F238E27FC236}">
                <a16:creationId xmlns:a16="http://schemas.microsoft.com/office/drawing/2014/main" id="{584C734E-63EE-C39B-966C-D10BF6BF1B82}"/>
              </a:ext>
            </a:extLst>
          </p:cNvPr>
          <p:cNvSpPr/>
          <p:nvPr/>
        </p:nvSpPr>
        <p:spPr>
          <a:xfrm>
            <a:off x="151724" y="720922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580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3810</TotalTime>
  <Words>1493</Words>
  <Application>Microsoft Office PowerPoint</Application>
  <PresentationFormat>Widescreen</PresentationFormat>
  <Paragraphs>153</Paragraphs>
  <Slides>24</Slides>
  <Notes>0</Notes>
  <HiddenSlides>7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Abadi</vt:lpstr>
      <vt:lpstr>Aptos</vt:lpstr>
      <vt:lpstr>Arial</vt:lpstr>
      <vt:lpstr>Calibri</vt:lpstr>
      <vt:lpstr>Calibri Light</vt:lpstr>
      <vt:lpstr>Cambria Math</vt:lpstr>
      <vt:lpstr>Gill Sans MT</vt:lpstr>
      <vt:lpstr>Menlo</vt:lpstr>
      <vt:lpstr>Wingdings 2</vt:lpstr>
      <vt:lpstr>Office Theme</vt:lpstr>
      <vt:lpstr>PowerPoint Presentation</vt:lpstr>
      <vt:lpstr>CRUISE CONTROL</vt:lpstr>
      <vt:lpstr>PROFILO DEL SISTEMA (1/3)</vt:lpstr>
      <vt:lpstr>PROFILO DEL SISTEMA (2/3)</vt:lpstr>
      <vt:lpstr>PROFILO DEL SISTEMA (3/3)</vt:lpstr>
      <vt:lpstr>SPECIFICHE DI PROGETTO RICHIESTE</vt:lpstr>
      <vt:lpstr>DESIGN CONTROLLORE  (1/5)</vt:lpstr>
      <vt:lpstr>PowerPoint Presentation</vt:lpstr>
      <vt:lpstr>PowerPoint Presentation</vt:lpstr>
      <vt:lpstr>DESIGN CONTROLLORE  (2/5)</vt:lpstr>
      <vt:lpstr>DESIGN CONTROLLORE  (2/3)</vt:lpstr>
      <vt:lpstr>DESIGN CONTROLLORE  (2/3)</vt:lpstr>
      <vt:lpstr>DESIGN CONTROLLORE  (3/5)</vt:lpstr>
      <vt:lpstr>DESIGN CONTROLLORE  (3/4)</vt:lpstr>
      <vt:lpstr>DESIGN CONTROLLORE  (4/5)</vt:lpstr>
      <vt:lpstr>DESIGN CONTROLLORE  (4/4)</vt:lpstr>
      <vt:lpstr>DESIGN CONTROLLORE  (5/5)</vt:lpstr>
      <vt:lpstr>ANALISI INSEGUIMENTO RAMPA</vt:lpstr>
      <vt:lpstr>MASSIMO RITARDO AMMISSIBILE</vt:lpstr>
      <vt:lpstr>MASSIMO RITARDO AMMISSIBILE</vt:lpstr>
      <vt:lpstr> SATURAZIONE (1/3)</vt:lpstr>
      <vt:lpstr>SATURAZIONE (2/3)  </vt:lpstr>
      <vt:lpstr>SATURAZIONE (3/3)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roberto silvestri</dc:creator>
  <cp:lastModifiedBy>davide</cp:lastModifiedBy>
  <cp:revision>25</cp:revision>
  <dcterms:created xsi:type="dcterms:W3CDTF">2024-02-02T20:48:05Z</dcterms:created>
  <dcterms:modified xsi:type="dcterms:W3CDTF">2024-05-31T07:38:49Z</dcterms:modified>
</cp:coreProperties>
</file>

<file path=docProps/thumbnail.jpeg>
</file>